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0"/>
  </p:notesMasterIdLst>
  <p:sldIdLst>
    <p:sldId id="256" r:id="rId3"/>
    <p:sldId id="414" r:id="rId4"/>
    <p:sldId id="406" r:id="rId5"/>
    <p:sldId id="386" r:id="rId6"/>
    <p:sldId id="381" r:id="rId7"/>
    <p:sldId id="385" r:id="rId8"/>
    <p:sldId id="382" r:id="rId9"/>
    <p:sldId id="387" r:id="rId11"/>
    <p:sldId id="389" r:id="rId12"/>
    <p:sldId id="407" r:id="rId13"/>
    <p:sldId id="390" r:id="rId14"/>
    <p:sldId id="391" r:id="rId15"/>
    <p:sldId id="408" r:id="rId16"/>
    <p:sldId id="415" r:id="rId17"/>
    <p:sldId id="416" r:id="rId18"/>
    <p:sldId id="395" r:id="rId19"/>
    <p:sldId id="394" r:id="rId20"/>
    <p:sldId id="409" r:id="rId21"/>
    <p:sldId id="396" r:id="rId22"/>
    <p:sldId id="410" r:id="rId23"/>
    <p:sldId id="398" r:id="rId24"/>
    <p:sldId id="399" r:id="rId25"/>
    <p:sldId id="411" r:id="rId26"/>
    <p:sldId id="417" r:id="rId27"/>
    <p:sldId id="401" r:id="rId28"/>
    <p:sldId id="402" r:id="rId29"/>
    <p:sldId id="403" r:id="rId30"/>
    <p:sldId id="404" r:id="rId31"/>
    <p:sldId id="271" r:id="rId32"/>
  </p:sldIdLst>
  <p:sldSz cx="12192000" cy="6858000"/>
  <p:notesSz cx="6858000" cy="9144000"/>
  <p:custDataLst>
    <p:tags r:id="rId36"/>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7AB3"/>
    <a:srgbClr val="FFD040"/>
    <a:srgbClr val="6FBA2C"/>
    <a:srgbClr val="6DC131"/>
    <a:srgbClr val="E9F5E0"/>
    <a:srgbClr val="68B92E"/>
    <a:srgbClr val="4F5055"/>
    <a:srgbClr val="00C0D7"/>
    <a:srgbClr val="E3EAF4"/>
    <a:srgbClr val="E7781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4C1A8A3-306A-4EB7-A6B1-4F7E0EB9C5D6}" styleName="中度样式 3 - 强调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77140" autoAdjust="0"/>
  </p:normalViewPr>
  <p:slideViewPr>
    <p:cSldViewPr snapToGrid="0">
      <p:cViewPr varScale="1">
        <p:scale>
          <a:sx n="88" d="100"/>
          <a:sy n="88" d="100"/>
        </p:scale>
        <p:origin x="1470"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6" Type="http://schemas.openxmlformats.org/officeDocument/2006/relationships/tags" Target="tags/tag1.xml"/><Relationship Id="rId35" Type="http://schemas.openxmlformats.org/officeDocument/2006/relationships/tableStyles" Target="tableStyles.xml"/><Relationship Id="rId34" Type="http://schemas.openxmlformats.org/officeDocument/2006/relationships/viewProps" Target="viewProps.xml"/><Relationship Id="rId33" Type="http://schemas.openxmlformats.org/officeDocument/2006/relationships/presProps" Target="presProps.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notesMaster" Target="notesMasters/notesMaster1.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C367FF2-53EF-4BAB-A540-B3C8CF9B1B12}"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150A4C4-C321-4166-9742-04CA98058F83}"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342900" lvl="0" indent="-342900">
              <a:buFont typeface="Arial" panose="020B0604020202020204" pitchFamily="34" charset="0"/>
              <a:buChar char="•"/>
            </a:pPr>
            <a:r>
              <a:rPr lang="zh-CN" altLang="zh-CN" sz="1800" dirty="0">
                <a:effectLst/>
                <a:latin typeface="宋体" panose="02010600030101010101" pitchFamily="2" charset="-122"/>
                <a:ea typeface="仿宋" panose="02010609060101010101" pitchFamily="49" charset="-122"/>
                <a:cs typeface="Times New Roman" panose="02020603050405020304" pitchFamily="18" charset="0"/>
              </a:rPr>
              <a:t>建立健全数据安全治理体系，提高数据安全保障能力。鼓励开展数据处理活动，但不得危害国家安全、公共利益，不得损害个人、组织的合法权益。</a:t>
            </a:r>
            <a:endParaRPr lang="zh-CN" altLang="zh-CN" sz="1800" dirty="0">
              <a:effectLst/>
              <a:latin typeface="宋体" panose="02010600030101010101" pitchFamily="2" charset="-122"/>
              <a:ea typeface="宋体" panose="02010600030101010101" pitchFamily="2" charset="-122"/>
              <a:cs typeface="Times New Roman" panose="02020603050405020304" pitchFamily="18" charset="0"/>
            </a:endParaRPr>
          </a:p>
          <a:p>
            <a:pPr marL="342900" lvl="0" indent="-342900">
              <a:buFont typeface="Arial" panose="020B0604020202020204" pitchFamily="34" charset="0"/>
              <a:buChar char="•"/>
            </a:pPr>
            <a:r>
              <a:rPr lang="zh-CN" altLang="zh-CN" sz="1800" dirty="0">
                <a:effectLst/>
                <a:latin typeface="宋体" panose="02010600030101010101" pitchFamily="2" charset="-122"/>
                <a:ea typeface="仿宋" panose="02010609060101010101" pitchFamily="49" charset="-122"/>
                <a:cs typeface="Times New Roman" panose="02020603050405020304" pitchFamily="18" charset="0"/>
              </a:rPr>
              <a:t>相关行业组织按照章程，依法制定数据安全行为规范和团体标准。</a:t>
            </a:r>
            <a:endParaRPr lang="zh-CN" altLang="zh-CN" sz="1800" dirty="0">
              <a:effectLst/>
              <a:latin typeface="宋体" panose="02010600030101010101" pitchFamily="2" charset="-122"/>
              <a:ea typeface="宋体" panose="02010600030101010101" pitchFamily="2" charset="-122"/>
              <a:cs typeface="Times New Roman" panose="02020603050405020304" pitchFamily="18" charset="0"/>
            </a:endParaRPr>
          </a:p>
          <a:p>
            <a:pPr marL="342900" lvl="0" indent="-342900">
              <a:buFont typeface="Arial" panose="020B0604020202020204" pitchFamily="34" charset="0"/>
              <a:buChar char="•"/>
            </a:pPr>
            <a:r>
              <a:rPr lang="zh-CN" altLang="zh-CN" sz="1800" dirty="0">
                <a:effectLst/>
                <a:latin typeface="宋体" panose="02010600030101010101" pitchFamily="2" charset="-122"/>
                <a:ea typeface="仿宋" panose="02010609060101010101" pitchFamily="49" charset="-122"/>
                <a:cs typeface="Times New Roman" panose="02020603050405020304" pitchFamily="18" charset="0"/>
              </a:rPr>
              <a:t>任何个人、组织都有权对违反本法规定的行为向有关主管部门投诉、举报，同时对投诉、举报人的相关信息予以保密。</a:t>
            </a:r>
            <a:endParaRPr lang="zh-CN" altLang="zh-CN" sz="1800" dirty="0">
              <a:effectLst/>
              <a:latin typeface="宋体" panose="02010600030101010101" pitchFamily="2" charset="-122"/>
              <a:ea typeface="宋体" panose="02010600030101010101" pitchFamily="2" charset="-122"/>
              <a:cs typeface="Times New Roman" panose="02020603050405020304" pitchFamily="18" charset="0"/>
            </a:endParaRPr>
          </a:p>
          <a:p>
            <a:endParaRPr lang="zh-CN" altLang="en-US" dirty="0"/>
          </a:p>
        </p:txBody>
      </p:sp>
      <p:sp>
        <p:nvSpPr>
          <p:cNvPr id="4" name="灯片编号占位符 3"/>
          <p:cNvSpPr>
            <a:spLocks noGrp="1"/>
          </p:cNvSpPr>
          <p:nvPr>
            <p:ph type="sldNum" sz="quarter" idx="5"/>
          </p:nvPr>
        </p:nvSpPr>
        <p:spPr/>
        <p:txBody>
          <a:bodyPr/>
          <a:lstStyle/>
          <a:p>
            <a:fld id="{0150A4C4-C321-4166-9742-04CA98058F83}"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dirty="0"/>
              <a:t>数据安全风险评估解读：</a:t>
            </a:r>
            <a:r>
              <a:rPr lang="zh-CN" altLang="zh-CN" sz="1800" kern="100" dirty="0">
                <a:effectLst/>
                <a:latin typeface="等线" panose="02010600030101010101" charset="-122"/>
                <a:ea typeface="仿宋" panose="02010609060101010101" pitchFamily="49" charset="-122"/>
                <a:cs typeface="Times New Roman" panose="02020603050405020304" pitchFamily="18" charset="0"/>
              </a:rPr>
              <a:t>依据</a:t>
            </a:r>
            <a:r>
              <a:rPr lang="en-US" altLang="zh-CN" sz="1800" kern="100" dirty="0">
                <a:effectLst/>
                <a:latin typeface="等线" panose="02010600030101010101" charset="-122"/>
                <a:ea typeface="仿宋" panose="02010609060101010101" pitchFamily="49" charset="-122"/>
                <a:cs typeface="Times New Roman" panose="02020603050405020304" pitchFamily="18" charset="0"/>
              </a:rPr>
              <a:t>GB/T37988-2019</a:t>
            </a:r>
            <a:r>
              <a:rPr lang="zh-CN" altLang="zh-CN" sz="1800" kern="100" dirty="0">
                <a:effectLst/>
                <a:latin typeface="等线" panose="02010600030101010101" charset="-122"/>
                <a:ea typeface="仿宋" panose="02010609060101010101" pitchFamily="49" charset="-122"/>
                <a:cs typeface="Times New Roman" panose="02020603050405020304" pitchFamily="18" charset="0"/>
              </a:rPr>
              <a:t>《数据安全能力成熟度模型》，在结合具体业务场景，对数据生存周期做安全风险评估。</a:t>
            </a:r>
            <a:endParaRPr lang="en-US" altLang="zh-CN" sz="1800" kern="100" dirty="0">
              <a:effectLst/>
              <a:latin typeface="等线" panose="02010600030101010101" charset="-122"/>
              <a:ea typeface="仿宋" panose="02010609060101010101" pitchFamily="49" charset="-122"/>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defRPr/>
            </a:pPr>
            <a:r>
              <a:rPr lang="zh-CN" altLang="en-US" sz="1800" kern="100" dirty="0">
                <a:effectLst/>
                <a:latin typeface="等线" panose="02010600030101010101" charset="-122"/>
                <a:ea typeface="等线" panose="02010600030101010101" charset="-122"/>
                <a:cs typeface="Times New Roman" panose="02020603050405020304" pitchFamily="18" charset="0"/>
              </a:rPr>
              <a:t>数据出境解读：</a:t>
            </a:r>
            <a:r>
              <a:rPr lang="zh-CN" altLang="zh-CN" sz="1800" kern="100" dirty="0">
                <a:effectLst/>
                <a:latin typeface="等线" panose="02010600030101010101" charset="-122"/>
                <a:ea typeface="仿宋" panose="02010609060101010101" pitchFamily="49" charset="-122"/>
                <a:cs typeface="Times New Roman" panose="02020603050405020304" pitchFamily="18" charset="0"/>
              </a:rPr>
              <a:t>《网络安全法》通过法律的形式将数据出境安全评估作为一项核心制度予以确立，对于安全评估以自评估</a:t>
            </a:r>
            <a:r>
              <a:rPr lang="en-US" altLang="zh-CN" sz="1800" kern="100" dirty="0">
                <a:effectLst/>
                <a:latin typeface="等线" panose="02010600030101010101" charset="-122"/>
                <a:ea typeface="仿宋" panose="02010609060101010101" pitchFamily="49" charset="-122"/>
                <a:cs typeface="Times New Roman" panose="02020603050405020304" pitchFamily="18" charset="0"/>
              </a:rPr>
              <a:t>-&gt;</a:t>
            </a:r>
            <a:r>
              <a:rPr lang="zh-CN" altLang="zh-CN" sz="1800" kern="100" dirty="0">
                <a:effectLst/>
                <a:latin typeface="等线" panose="02010600030101010101" charset="-122"/>
                <a:ea typeface="仿宋" panose="02010609060101010101" pitchFamily="49" charset="-122"/>
                <a:cs typeface="Times New Roman" panose="02020603050405020304" pitchFamily="18" charset="0"/>
              </a:rPr>
              <a:t>行业主管部门评估</a:t>
            </a:r>
            <a:r>
              <a:rPr lang="en-US" altLang="zh-CN" sz="1800" kern="100" dirty="0">
                <a:effectLst/>
                <a:latin typeface="等线" panose="02010600030101010101" charset="-122"/>
                <a:ea typeface="仿宋" panose="02010609060101010101" pitchFamily="49" charset="-122"/>
                <a:cs typeface="Times New Roman" panose="02020603050405020304" pitchFamily="18" charset="0"/>
              </a:rPr>
              <a:t>-&gt;</a:t>
            </a:r>
            <a:r>
              <a:rPr lang="zh-CN" altLang="zh-CN" sz="1800" kern="100" dirty="0">
                <a:effectLst/>
                <a:latin typeface="等线" panose="02010600030101010101" charset="-122"/>
                <a:ea typeface="仿宋" panose="02010609060101010101" pitchFamily="49" charset="-122"/>
                <a:cs typeface="Times New Roman" panose="02020603050405020304" pitchFamily="18" charset="0"/>
              </a:rPr>
              <a:t>网信办评估，进行逐级评估上报。</a:t>
            </a:r>
            <a:endParaRPr lang="zh-CN" altLang="zh-CN" sz="1800" kern="100" dirty="0">
              <a:effectLst/>
              <a:latin typeface="等线" panose="02010600030101010101" charset="-122"/>
              <a:ea typeface="等线" panose="02010600030101010101" charset="-122"/>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defRPr/>
            </a:pPr>
            <a:r>
              <a:rPr lang="zh-CN" altLang="en-US" sz="1800" kern="100" dirty="0">
                <a:effectLst/>
                <a:latin typeface="等线" panose="02010600030101010101" charset="-122"/>
                <a:ea typeface="等线" panose="02010600030101010101" charset="-122"/>
                <a:cs typeface="Times New Roman" panose="02020603050405020304" pitchFamily="18" charset="0"/>
              </a:rPr>
              <a:t>数据交易解读：</a:t>
            </a:r>
            <a:r>
              <a:rPr lang="zh-CN" altLang="zh-CN" sz="1800" dirty="0">
                <a:effectLst/>
                <a:ea typeface="仿宋" panose="02010609060101010101" pitchFamily="49" charset="-122"/>
                <a:cs typeface="Times New Roman" panose="02020603050405020304" pitchFamily="18" charset="0"/>
              </a:rPr>
              <a:t>明确了数据交易机构的数据安全保护义务，有利于数据交易机构从交易前端、交易中端和交易后端推动数据交易安全，同时保证了提供相关交易数据法律义务的履行。</a:t>
            </a:r>
            <a:endParaRPr lang="en-US" altLang="zh-CN" sz="1800" dirty="0">
              <a:effectLst/>
              <a:ea typeface="仿宋" panose="02010609060101010101" pitchFamily="49" charset="-122"/>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defRPr/>
            </a:pPr>
            <a:r>
              <a:rPr lang="zh-CN" altLang="en-US" sz="1800" dirty="0">
                <a:effectLst/>
                <a:ea typeface="仿宋" panose="02010609060101010101" pitchFamily="49" charset="-122"/>
                <a:cs typeface="Times New Roman" panose="02020603050405020304" pitchFamily="18" charset="0"/>
              </a:rPr>
              <a:t>数据安全调取审批解读：</a:t>
            </a:r>
            <a:r>
              <a:rPr lang="zh-CN" altLang="zh-CN" sz="1800" dirty="0">
                <a:effectLst/>
                <a:ea typeface="仿宋" panose="02010609060101010101" pitchFamily="49" charset="-122"/>
                <a:cs typeface="Times New Roman" panose="02020603050405020304" pitchFamily="18" charset="0"/>
              </a:rPr>
              <a:t>审批过程严格记录，留作证据保留，可按等级保护</a:t>
            </a:r>
            <a:r>
              <a:rPr lang="en-US" altLang="zh-CN" sz="1800" dirty="0">
                <a:effectLst/>
                <a:ea typeface="仿宋" panose="02010609060101010101" pitchFamily="49" charset="-122"/>
                <a:cs typeface="Times New Roman" panose="02020603050405020304" pitchFamily="18" charset="0"/>
              </a:rPr>
              <a:t>2.0</a:t>
            </a:r>
            <a:r>
              <a:rPr lang="zh-CN" altLang="zh-CN" sz="1800" dirty="0">
                <a:effectLst/>
                <a:ea typeface="仿宋" panose="02010609060101010101" pitchFamily="49" charset="-122"/>
                <a:cs typeface="Times New Roman" panose="02020603050405020304" pitchFamily="18" charset="0"/>
              </a:rPr>
              <a:t>要求执行</a:t>
            </a:r>
            <a:endParaRPr lang="en-US" altLang="zh-CN" sz="1800" dirty="0">
              <a:effectLst/>
              <a:ea typeface="仿宋" panose="02010609060101010101" pitchFamily="49" charset="-122"/>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defRPr/>
            </a:pPr>
            <a:endParaRPr lang="zh-CN" altLang="zh-CN" sz="1800" kern="100" dirty="0">
              <a:effectLst/>
              <a:latin typeface="等线" panose="02010600030101010101" charset="-122"/>
              <a:ea typeface="等线" panose="02010600030101010101" charset="-122"/>
              <a:cs typeface="Times New Roman" panose="02020603050405020304" pitchFamily="18" charset="0"/>
            </a:endParaRPr>
          </a:p>
          <a:p>
            <a:endParaRPr lang="zh-CN" altLang="en-US" dirty="0"/>
          </a:p>
        </p:txBody>
      </p:sp>
      <p:sp>
        <p:nvSpPr>
          <p:cNvPr id="4" name="灯片编号占位符 3"/>
          <p:cNvSpPr>
            <a:spLocks noGrp="1"/>
          </p:cNvSpPr>
          <p:nvPr>
            <p:ph type="sldNum" sz="quarter" idx="5"/>
          </p:nvPr>
        </p:nvSpPr>
        <p:spPr/>
        <p:txBody>
          <a:bodyPr/>
          <a:lstStyle/>
          <a:p>
            <a:fld id="{0150A4C4-C321-4166-9742-04CA98058F83}"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dirty="0"/>
              <a:t>数据安全风险评估解读：</a:t>
            </a:r>
            <a:r>
              <a:rPr lang="zh-CN" altLang="zh-CN" sz="1800" kern="100" dirty="0">
                <a:effectLst/>
                <a:latin typeface="等线" panose="02010600030101010101" charset="-122"/>
                <a:ea typeface="仿宋" panose="02010609060101010101" pitchFamily="49" charset="-122"/>
                <a:cs typeface="Times New Roman" panose="02020603050405020304" pitchFamily="18" charset="0"/>
              </a:rPr>
              <a:t>依据</a:t>
            </a:r>
            <a:r>
              <a:rPr lang="en-US" altLang="zh-CN" sz="1800" kern="100" dirty="0">
                <a:effectLst/>
                <a:latin typeface="等线" panose="02010600030101010101" charset="-122"/>
                <a:ea typeface="仿宋" panose="02010609060101010101" pitchFamily="49" charset="-122"/>
                <a:cs typeface="Times New Roman" panose="02020603050405020304" pitchFamily="18" charset="0"/>
              </a:rPr>
              <a:t>GB/T37988-2019</a:t>
            </a:r>
            <a:r>
              <a:rPr lang="zh-CN" altLang="zh-CN" sz="1800" kern="100" dirty="0">
                <a:effectLst/>
                <a:latin typeface="等线" panose="02010600030101010101" charset="-122"/>
                <a:ea typeface="仿宋" panose="02010609060101010101" pitchFamily="49" charset="-122"/>
                <a:cs typeface="Times New Roman" panose="02020603050405020304" pitchFamily="18" charset="0"/>
              </a:rPr>
              <a:t>《数据安全能力成熟度模型》，在结合具体业务场景，对数据生存周期做安全风险评估。</a:t>
            </a:r>
            <a:endParaRPr lang="en-US" altLang="zh-CN" sz="1800" kern="100" dirty="0">
              <a:effectLst/>
              <a:latin typeface="等线" panose="02010600030101010101" charset="-122"/>
              <a:ea typeface="仿宋" panose="02010609060101010101" pitchFamily="49" charset="-122"/>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defRPr/>
            </a:pPr>
            <a:r>
              <a:rPr lang="zh-CN" altLang="en-US" sz="1800" kern="100" dirty="0">
                <a:effectLst/>
                <a:latin typeface="等线" panose="02010600030101010101" charset="-122"/>
                <a:ea typeface="等线" panose="02010600030101010101" charset="-122"/>
                <a:cs typeface="Times New Roman" panose="02020603050405020304" pitchFamily="18" charset="0"/>
              </a:rPr>
              <a:t>数据出境解读：</a:t>
            </a:r>
            <a:r>
              <a:rPr lang="zh-CN" altLang="zh-CN" sz="1800" kern="100" dirty="0">
                <a:effectLst/>
                <a:latin typeface="等线" panose="02010600030101010101" charset="-122"/>
                <a:ea typeface="仿宋" panose="02010609060101010101" pitchFamily="49" charset="-122"/>
                <a:cs typeface="Times New Roman" panose="02020603050405020304" pitchFamily="18" charset="0"/>
              </a:rPr>
              <a:t>《网络安全法》通过法律的形式将数据出境安全评估作为一项核心制度予以确立，对于安全评估以自评估</a:t>
            </a:r>
            <a:r>
              <a:rPr lang="en-US" altLang="zh-CN" sz="1800" kern="100" dirty="0">
                <a:effectLst/>
                <a:latin typeface="等线" panose="02010600030101010101" charset="-122"/>
                <a:ea typeface="仿宋" panose="02010609060101010101" pitchFamily="49" charset="-122"/>
                <a:cs typeface="Times New Roman" panose="02020603050405020304" pitchFamily="18" charset="0"/>
              </a:rPr>
              <a:t>-&gt;</a:t>
            </a:r>
            <a:r>
              <a:rPr lang="zh-CN" altLang="zh-CN" sz="1800" kern="100" dirty="0">
                <a:effectLst/>
                <a:latin typeface="等线" panose="02010600030101010101" charset="-122"/>
                <a:ea typeface="仿宋" panose="02010609060101010101" pitchFamily="49" charset="-122"/>
                <a:cs typeface="Times New Roman" panose="02020603050405020304" pitchFamily="18" charset="0"/>
              </a:rPr>
              <a:t>行业主管部门评估</a:t>
            </a:r>
            <a:r>
              <a:rPr lang="en-US" altLang="zh-CN" sz="1800" kern="100" dirty="0">
                <a:effectLst/>
                <a:latin typeface="等线" panose="02010600030101010101" charset="-122"/>
                <a:ea typeface="仿宋" panose="02010609060101010101" pitchFamily="49" charset="-122"/>
                <a:cs typeface="Times New Roman" panose="02020603050405020304" pitchFamily="18" charset="0"/>
              </a:rPr>
              <a:t>-&gt;</a:t>
            </a:r>
            <a:r>
              <a:rPr lang="zh-CN" altLang="zh-CN" sz="1800" kern="100" dirty="0">
                <a:effectLst/>
                <a:latin typeface="等线" panose="02010600030101010101" charset="-122"/>
                <a:ea typeface="仿宋" panose="02010609060101010101" pitchFamily="49" charset="-122"/>
                <a:cs typeface="Times New Roman" panose="02020603050405020304" pitchFamily="18" charset="0"/>
              </a:rPr>
              <a:t>网信办评估，进行逐级评估上报。</a:t>
            </a:r>
            <a:endParaRPr lang="zh-CN" altLang="zh-CN" sz="1800" kern="100" dirty="0">
              <a:effectLst/>
              <a:latin typeface="等线" panose="02010600030101010101" charset="-122"/>
              <a:ea typeface="等线" panose="02010600030101010101" charset="-122"/>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defRPr/>
            </a:pPr>
            <a:r>
              <a:rPr lang="zh-CN" altLang="en-US" sz="1800" kern="100" dirty="0">
                <a:effectLst/>
                <a:latin typeface="等线" panose="02010600030101010101" charset="-122"/>
                <a:ea typeface="等线" panose="02010600030101010101" charset="-122"/>
                <a:cs typeface="Times New Roman" panose="02020603050405020304" pitchFamily="18" charset="0"/>
              </a:rPr>
              <a:t>数据交易解读：</a:t>
            </a:r>
            <a:r>
              <a:rPr lang="zh-CN" altLang="zh-CN" sz="1800" dirty="0">
                <a:effectLst/>
                <a:ea typeface="仿宋" panose="02010609060101010101" pitchFamily="49" charset="-122"/>
                <a:cs typeface="Times New Roman" panose="02020603050405020304" pitchFamily="18" charset="0"/>
              </a:rPr>
              <a:t>明确了数据交易机构的数据安全保护义务，有利于数据交易机构从交易前端、交易中端和交易后端推动数据交易安全，同时保证了提供相关交易数据法律义务的履行。</a:t>
            </a:r>
            <a:endParaRPr lang="en-US" altLang="zh-CN" sz="1800" dirty="0">
              <a:effectLst/>
              <a:ea typeface="仿宋" panose="02010609060101010101" pitchFamily="49" charset="-122"/>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defRPr/>
            </a:pPr>
            <a:r>
              <a:rPr lang="zh-CN" altLang="en-US" sz="1800" dirty="0">
                <a:effectLst/>
                <a:ea typeface="仿宋" panose="02010609060101010101" pitchFamily="49" charset="-122"/>
                <a:cs typeface="Times New Roman" panose="02020603050405020304" pitchFamily="18" charset="0"/>
              </a:rPr>
              <a:t>数据安全调取审批解读：</a:t>
            </a:r>
            <a:r>
              <a:rPr lang="zh-CN" altLang="zh-CN" sz="1800" dirty="0">
                <a:effectLst/>
                <a:ea typeface="仿宋" panose="02010609060101010101" pitchFamily="49" charset="-122"/>
                <a:cs typeface="Times New Roman" panose="02020603050405020304" pitchFamily="18" charset="0"/>
              </a:rPr>
              <a:t>审批过程严格记录，留作证据保留，可按等级保护</a:t>
            </a:r>
            <a:r>
              <a:rPr lang="en-US" altLang="zh-CN" sz="1800" dirty="0">
                <a:effectLst/>
                <a:ea typeface="仿宋" panose="02010609060101010101" pitchFamily="49" charset="-122"/>
                <a:cs typeface="Times New Roman" panose="02020603050405020304" pitchFamily="18" charset="0"/>
              </a:rPr>
              <a:t>2.0</a:t>
            </a:r>
            <a:r>
              <a:rPr lang="zh-CN" altLang="zh-CN" sz="1800" dirty="0">
                <a:effectLst/>
                <a:ea typeface="仿宋" panose="02010609060101010101" pitchFamily="49" charset="-122"/>
                <a:cs typeface="Times New Roman" panose="02020603050405020304" pitchFamily="18" charset="0"/>
              </a:rPr>
              <a:t>要求执行</a:t>
            </a:r>
            <a:endParaRPr lang="en-US" altLang="zh-CN" sz="1800" dirty="0">
              <a:effectLst/>
              <a:ea typeface="仿宋" panose="02010609060101010101" pitchFamily="49" charset="-122"/>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defRPr/>
            </a:pPr>
            <a:endParaRPr lang="zh-CN" altLang="zh-CN" sz="1800" kern="100" dirty="0">
              <a:effectLst/>
              <a:latin typeface="等线" panose="02010600030101010101" charset="-122"/>
              <a:ea typeface="等线" panose="02010600030101010101" charset="-122"/>
              <a:cs typeface="Times New Roman" panose="02020603050405020304" pitchFamily="18" charset="0"/>
            </a:endParaRPr>
          </a:p>
          <a:p>
            <a:endParaRPr lang="zh-CN" altLang="en-US" dirty="0"/>
          </a:p>
        </p:txBody>
      </p:sp>
      <p:sp>
        <p:nvSpPr>
          <p:cNvPr id="4" name="灯片编号占位符 3"/>
          <p:cNvSpPr>
            <a:spLocks noGrp="1"/>
          </p:cNvSpPr>
          <p:nvPr>
            <p:ph type="sldNum" sz="quarter" idx="5"/>
          </p:nvPr>
        </p:nvSpPr>
        <p:spPr/>
        <p:txBody>
          <a:bodyPr/>
          <a:lstStyle/>
          <a:p>
            <a:fld id="{0150A4C4-C321-4166-9742-04CA98058F83}"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政务数据开放利用解读：</a:t>
            </a:r>
            <a:r>
              <a:rPr lang="zh-CN" altLang="zh-CN" sz="1800" dirty="0">
                <a:effectLst/>
                <a:ea typeface="仿宋" panose="02010609060101010101" pitchFamily="49" charset="-122"/>
                <a:cs typeface="Times New Roman" panose="02020603050405020304" pitchFamily="18" charset="0"/>
              </a:rPr>
              <a:t>依照</a:t>
            </a:r>
            <a:r>
              <a:rPr lang="en-US" altLang="zh-CN" sz="1800" dirty="0">
                <a:effectLst/>
                <a:ea typeface="仿宋" panose="02010609060101010101" pitchFamily="49" charset="-122"/>
                <a:cs typeface="Times New Roman" panose="02020603050405020304" pitchFamily="18" charset="0"/>
              </a:rPr>
              <a:t>GB/T 39477</a:t>
            </a:r>
            <a:r>
              <a:rPr lang="zh-CN" altLang="zh-CN" sz="1800" dirty="0">
                <a:effectLst/>
                <a:ea typeface="仿宋" panose="02010609060101010101" pitchFamily="49" charset="-122"/>
                <a:cs typeface="Times New Roman" panose="02020603050405020304" pitchFamily="18" charset="0"/>
              </a:rPr>
              <a:t>《信息安全技术 政务信息共享 数据安全技术要求》，政务信息共享安全框架、数据安全技术要求、基础设施安全技术要求三部分进行安全建设。</a:t>
            </a:r>
            <a:endParaRPr lang="en-US" altLang="zh-CN" sz="1800" dirty="0">
              <a:effectLst/>
              <a:ea typeface="仿宋" panose="02010609060101010101" pitchFamily="49" charset="-122"/>
              <a:cs typeface="Times New Roman" panose="02020603050405020304" pitchFamily="18" charset="0"/>
            </a:endParaRPr>
          </a:p>
          <a:p>
            <a:r>
              <a:rPr lang="zh-CN" altLang="en-US" sz="1800" dirty="0">
                <a:effectLst/>
                <a:ea typeface="仿宋" panose="02010609060101010101" pitchFamily="49" charset="-122"/>
                <a:cs typeface="Times New Roman" panose="02020603050405020304" pitchFamily="18" charset="0"/>
              </a:rPr>
              <a:t>对国家机关要求解读：</a:t>
            </a:r>
            <a:endParaRPr lang="en-US" altLang="zh-CN" sz="1800" dirty="0">
              <a:effectLst/>
              <a:ea typeface="仿宋" panose="02010609060101010101" pitchFamily="49" charset="-122"/>
              <a:cs typeface="Times New Roman" panose="02020603050405020304" pitchFamily="18" charset="0"/>
            </a:endParaRPr>
          </a:p>
          <a:p>
            <a:pPr marL="342900" lvl="0" indent="-342900" algn="just">
              <a:buFont typeface="Arial" panose="020B0604020202020204" pitchFamily="34" charset="0"/>
              <a:buChar char="•"/>
              <a:tabLst>
                <a:tab pos="457200" algn="l"/>
              </a:tabLst>
            </a:pPr>
            <a:r>
              <a:rPr lang="zh-CN" altLang="zh-CN" sz="1800" kern="100" dirty="0">
                <a:effectLst/>
                <a:latin typeface="等线" panose="02010600030101010101" charset="-122"/>
                <a:ea typeface="仿宋" panose="02010609060101010101" pitchFamily="49" charset="-122"/>
                <a:cs typeface="Times New Roman" panose="02020603050405020304" pitchFamily="18" charset="0"/>
              </a:rPr>
              <a:t>建立数据安全管理制度，落实数据责任制。</a:t>
            </a:r>
            <a:endParaRPr lang="zh-CN" altLang="zh-CN" sz="1800" kern="100" dirty="0">
              <a:effectLst/>
              <a:latin typeface="等线" panose="02010600030101010101" charset="-122"/>
              <a:ea typeface="等线" panose="02010600030101010101" charset="-122"/>
              <a:cs typeface="Times New Roman" panose="02020603050405020304" pitchFamily="18" charset="0"/>
            </a:endParaRPr>
          </a:p>
          <a:p>
            <a:pPr marL="342900" lvl="0" indent="-342900" algn="just">
              <a:buFont typeface="Arial" panose="020B0604020202020204" pitchFamily="34" charset="0"/>
              <a:buChar char="•"/>
              <a:tabLst>
                <a:tab pos="457200" algn="l"/>
              </a:tabLst>
            </a:pPr>
            <a:r>
              <a:rPr lang="zh-CN" altLang="zh-CN" sz="1800" kern="100" dirty="0">
                <a:effectLst/>
                <a:latin typeface="等线" panose="02010600030101010101" charset="-122"/>
                <a:ea typeface="仿宋" panose="02010609060101010101" pitchFamily="49" charset="-122"/>
                <a:cs typeface="Times New Roman" panose="02020603050405020304" pitchFamily="18" charset="0"/>
              </a:rPr>
              <a:t>采用数据源鉴别、身份鉴别、访问控制、数据加密、数据防泄露等技术手段，对个人隐私、商密等数据进行安全防护。</a:t>
            </a:r>
            <a:endParaRPr lang="zh-CN" altLang="zh-CN" sz="1800" kern="100" dirty="0">
              <a:effectLst/>
              <a:latin typeface="等线" panose="02010600030101010101" charset="-122"/>
              <a:ea typeface="等线" panose="02010600030101010101" charset="-122"/>
              <a:cs typeface="Times New Roman" panose="02020603050405020304" pitchFamily="18" charset="0"/>
            </a:endParaRPr>
          </a:p>
          <a:p>
            <a:pPr marL="342900" lvl="0" indent="-342900" algn="just">
              <a:buFont typeface="Arial" panose="020B0604020202020204" pitchFamily="34" charset="0"/>
              <a:buChar char="•"/>
              <a:tabLst>
                <a:tab pos="457200" algn="l"/>
              </a:tabLst>
            </a:pPr>
            <a:r>
              <a:rPr lang="zh-CN" altLang="zh-CN" sz="1800" kern="100" dirty="0">
                <a:effectLst/>
                <a:latin typeface="等线" panose="02010600030101010101" charset="-122"/>
                <a:ea typeface="仿宋" panose="02010609060101010101" pitchFamily="49" charset="-122"/>
                <a:cs typeface="Times New Roman" panose="02020603050405020304" pitchFamily="18" charset="0"/>
              </a:rPr>
              <a:t>第三方委托安全，建立合作方数据安全管理制度、管理监督检查制度等，定期对合作方进行合规性评估及抽查。</a:t>
            </a:r>
            <a:endParaRPr lang="zh-CN" altLang="zh-CN" sz="1800" kern="100" dirty="0">
              <a:effectLst/>
              <a:latin typeface="等线" panose="02010600030101010101" charset="-122"/>
              <a:ea typeface="等线" panose="02010600030101010101" charset="-122"/>
              <a:cs typeface="Times New Roman" panose="02020603050405020304" pitchFamily="18" charset="0"/>
            </a:endParaRPr>
          </a:p>
          <a:p>
            <a:endParaRPr lang="en-US" altLang="zh-CN" sz="1800" dirty="0">
              <a:effectLst/>
              <a:ea typeface="仿宋" panose="02010609060101010101" pitchFamily="49" charset="-122"/>
              <a:cs typeface="Times New Roman" panose="02020603050405020304" pitchFamily="18" charset="0"/>
            </a:endParaRPr>
          </a:p>
          <a:p>
            <a:endParaRPr lang="zh-CN" altLang="en-US" dirty="0"/>
          </a:p>
        </p:txBody>
      </p:sp>
      <p:sp>
        <p:nvSpPr>
          <p:cNvPr id="4" name="灯片编号占位符 3"/>
          <p:cNvSpPr>
            <a:spLocks noGrp="1"/>
          </p:cNvSpPr>
          <p:nvPr>
            <p:ph type="sldNum" sz="quarter" idx="5"/>
          </p:nvPr>
        </p:nvSpPr>
        <p:spPr/>
        <p:txBody>
          <a:bodyPr/>
          <a:lstStyle/>
          <a:p>
            <a:fld id="{0150A4C4-C321-4166-9742-04CA98058F83}"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lang="zh-CN" altLang="zh-CN" sz="1800" kern="100" dirty="0">
              <a:effectLst/>
              <a:latin typeface="等线" panose="02010600030101010101" charset="-122"/>
              <a:ea typeface="等线" panose="02010600030101010101" charset="-122"/>
              <a:cs typeface="Times New Roman" panose="02020603050405020304" pitchFamily="18" charset="0"/>
            </a:endParaRPr>
          </a:p>
          <a:p>
            <a:endParaRPr lang="zh-CN" altLang="en-US" dirty="0"/>
          </a:p>
        </p:txBody>
      </p:sp>
      <p:sp>
        <p:nvSpPr>
          <p:cNvPr id="4" name="灯片编号占位符 3"/>
          <p:cNvSpPr>
            <a:spLocks noGrp="1"/>
          </p:cNvSpPr>
          <p:nvPr>
            <p:ph type="sldNum" sz="quarter" idx="5"/>
          </p:nvPr>
        </p:nvSpPr>
        <p:spPr/>
        <p:txBody>
          <a:bodyPr/>
          <a:lstStyle/>
          <a:p>
            <a:fld id="{0150A4C4-C321-4166-9742-04CA98058F83}"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lang="zh-CN" altLang="zh-CN" sz="1800" kern="100" dirty="0">
              <a:effectLst/>
              <a:latin typeface="等线" panose="02010600030101010101" charset="-122"/>
              <a:ea typeface="等线" panose="02010600030101010101" charset="-122"/>
              <a:cs typeface="Times New Roman" panose="02020603050405020304" pitchFamily="18" charset="0"/>
            </a:endParaRPr>
          </a:p>
          <a:p>
            <a:endParaRPr lang="zh-CN" altLang="en-US" dirty="0"/>
          </a:p>
        </p:txBody>
      </p:sp>
      <p:sp>
        <p:nvSpPr>
          <p:cNvPr id="4" name="灯片编号占位符 3"/>
          <p:cNvSpPr>
            <a:spLocks noGrp="1"/>
          </p:cNvSpPr>
          <p:nvPr>
            <p:ph type="sldNum" sz="quarter" idx="5"/>
          </p:nvPr>
        </p:nvSpPr>
        <p:spPr/>
        <p:txBody>
          <a:bodyPr/>
          <a:lstStyle/>
          <a:p>
            <a:fld id="{0150A4C4-C321-4166-9742-04CA98058F83}"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285750" indent="-285750">
              <a:lnSpc>
                <a:spcPct val="150000"/>
              </a:lnSpc>
              <a:buClr>
                <a:srgbClr val="68B92E"/>
              </a:buClr>
              <a:buFont typeface="Arial" panose="020B0604020202020204" pitchFamily="34" charset="0"/>
              <a:buChar char="•"/>
            </a:pPr>
            <a:r>
              <a:rPr lang="zh-CN" altLang="en-US" dirty="0">
                <a:latin typeface="+mn-ea"/>
                <a:cs typeface="Times New Roman" panose="02020603050405020304" pitchFamily="18" charset="0"/>
              </a:rPr>
              <a:t>国家实施大数据战略，推进数据的创新应用，省级以上人民政府制定数字经济发展规划。</a:t>
            </a:r>
            <a:endParaRPr lang="zh-CN" altLang="en-US" dirty="0">
              <a:latin typeface="+mn-ea"/>
              <a:cs typeface="Times New Roman" panose="02020603050405020304" pitchFamily="18" charset="0"/>
            </a:endParaRPr>
          </a:p>
          <a:p>
            <a:pPr marL="285750" indent="-285750">
              <a:lnSpc>
                <a:spcPct val="150000"/>
              </a:lnSpc>
              <a:buClr>
                <a:srgbClr val="68B92E"/>
              </a:buClr>
              <a:buFont typeface="Arial" panose="020B0604020202020204" pitchFamily="34" charset="0"/>
              <a:buChar char="•"/>
            </a:pPr>
            <a:r>
              <a:rPr lang="zh-CN" altLang="en-US" dirty="0">
                <a:latin typeface="+mn-ea"/>
                <a:cs typeface="Times New Roman" panose="02020603050405020304" pitchFamily="18" charset="0"/>
              </a:rPr>
              <a:t>国家支持开发利用数据提升公共服务的智能化水平，充分考虑老年人、残疾人的需求，避免对老年人、残疾人的日常生活造成障碍。</a:t>
            </a:r>
            <a:endParaRPr lang="zh-CN" altLang="en-US" dirty="0">
              <a:latin typeface="+mn-ea"/>
              <a:cs typeface="Times New Roman" panose="02020603050405020304" pitchFamily="18" charset="0"/>
            </a:endParaRPr>
          </a:p>
          <a:p>
            <a:pPr marL="285750" indent="-285750">
              <a:lnSpc>
                <a:spcPct val="150000"/>
              </a:lnSpc>
              <a:buClr>
                <a:srgbClr val="68B92E"/>
              </a:buClr>
              <a:buFont typeface="Arial" panose="020B0604020202020204" pitchFamily="34" charset="0"/>
              <a:buChar char="•"/>
            </a:pPr>
            <a:r>
              <a:rPr lang="zh-CN" altLang="en-US" dirty="0">
                <a:latin typeface="+mn-ea"/>
                <a:cs typeface="Times New Roman" panose="02020603050405020304" pitchFamily="18" charset="0"/>
              </a:rPr>
              <a:t>全面加强数据开发利用，鼓励产业发展</a:t>
            </a:r>
            <a:endParaRPr lang="zh-CN" altLang="en-US" dirty="0">
              <a:latin typeface="+mn-ea"/>
              <a:cs typeface="Times New Roman" panose="02020603050405020304" pitchFamily="18" charset="0"/>
            </a:endParaRPr>
          </a:p>
          <a:p>
            <a:pPr marL="285750" indent="-285750">
              <a:lnSpc>
                <a:spcPct val="150000"/>
              </a:lnSpc>
              <a:buClr>
                <a:srgbClr val="68B92E"/>
              </a:buClr>
              <a:buFont typeface="Arial" panose="020B0604020202020204" pitchFamily="34" charset="0"/>
              <a:buChar char="•"/>
            </a:pPr>
            <a:r>
              <a:rPr lang="zh-CN" altLang="en-US" dirty="0">
                <a:latin typeface="+mn-ea"/>
                <a:cs typeface="Times New Roman" panose="02020603050405020304" pitchFamily="18" charset="0"/>
              </a:rPr>
              <a:t>推进数据开发利用技术和数据安全标准体系建设</a:t>
            </a:r>
            <a:endParaRPr lang="zh-CN" altLang="en-US" dirty="0">
              <a:latin typeface="+mn-ea"/>
              <a:cs typeface="Times New Roman" panose="02020603050405020304" pitchFamily="18" charset="0"/>
            </a:endParaRPr>
          </a:p>
          <a:p>
            <a:pPr marL="285750" indent="-285750">
              <a:lnSpc>
                <a:spcPct val="150000"/>
              </a:lnSpc>
              <a:buClr>
                <a:srgbClr val="68B92E"/>
              </a:buClr>
              <a:buFont typeface="Arial" panose="020B0604020202020204" pitchFamily="34" charset="0"/>
              <a:buChar char="•"/>
            </a:pPr>
            <a:r>
              <a:rPr lang="zh-CN" altLang="en-US" dirty="0">
                <a:latin typeface="+mn-ea"/>
                <a:cs typeface="Times New Roman" panose="02020603050405020304" pitchFamily="18" charset="0"/>
              </a:rPr>
              <a:t>促进数据安全检测评估、认证等服务的发展。</a:t>
            </a:r>
            <a:endParaRPr lang="zh-CN" altLang="en-US" dirty="0">
              <a:latin typeface="+mn-ea"/>
              <a:cs typeface="Times New Roman" panose="02020603050405020304" pitchFamily="18" charset="0"/>
            </a:endParaRPr>
          </a:p>
          <a:p>
            <a:pPr marL="285750" indent="-285750">
              <a:lnSpc>
                <a:spcPct val="150000"/>
              </a:lnSpc>
              <a:buClr>
                <a:srgbClr val="68B92E"/>
              </a:buClr>
              <a:buFont typeface="Arial" panose="020B0604020202020204" pitchFamily="34" charset="0"/>
              <a:buChar char="•"/>
            </a:pPr>
            <a:r>
              <a:rPr lang="zh-CN" altLang="en-US" dirty="0">
                <a:latin typeface="+mn-ea"/>
                <a:cs typeface="Times New Roman" panose="02020603050405020304" pitchFamily="18" charset="0"/>
              </a:rPr>
              <a:t>建立健全数据交易管理制度</a:t>
            </a:r>
            <a:endParaRPr lang="zh-CN" altLang="en-US" dirty="0">
              <a:latin typeface="+mn-ea"/>
              <a:cs typeface="Times New Roman" panose="02020603050405020304" pitchFamily="18" charset="0"/>
            </a:endParaRPr>
          </a:p>
          <a:p>
            <a:pPr marL="285750" indent="-285750">
              <a:lnSpc>
                <a:spcPct val="150000"/>
              </a:lnSpc>
              <a:buClr>
                <a:srgbClr val="68B92E"/>
              </a:buClr>
              <a:buFont typeface="Arial" panose="020B0604020202020204" pitchFamily="34" charset="0"/>
              <a:buChar char="•"/>
            </a:pPr>
            <a:r>
              <a:rPr lang="zh-CN" altLang="en-US" dirty="0">
                <a:latin typeface="+mn-ea"/>
                <a:cs typeface="Times New Roman" panose="02020603050405020304" pitchFamily="18" charset="0"/>
              </a:rPr>
              <a:t>数据开发利用和数据安全相关教育培训。</a:t>
            </a:r>
            <a:endParaRPr lang="zh-CN" altLang="en-US" dirty="0">
              <a:latin typeface="+mn-ea"/>
              <a:cs typeface="Times New Roman" panose="02020603050405020304" pitchFamily="18" charset="0"/>
            </a:endParaRPr>
          </a:p>
          <a:p>
            <a:endParaRPr lang="zh-CN" altLang="en-US" dirty="0"/>
          </a:p>
        </p:txBody>
      </p:sp>
      <p:sp>
        <p:nvSpPr>
          <p:cNvPr id="4" name="灯片编号占位符 3"/>
          <p:cNvSpPr>
            <a:spLocks noGrp="1"/>
          </p:cNvSpPr>
          <p:nvPr>
            <p:ph type="sldNum" sz="quarter" idx="5"/>
          </p:nvPr>
        </p:nvSpPr>
        <p:spPr/>
        <p:txBody>
          <a:bodyPr/>
          <a:lstStyle/>
          <a:p>
            <a:fld id="{0150A4C4-C321-4166-9742-04CA98058F83}"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0150A4C4-C321-4166-9742-04CA98058F83}"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1</a:t>
            </a:r>
            <a:r>
              <a:rPr lang="zh-CN" altLang="en-US" dirty="0"/>
              <a:t>、分类分级解读：</a:t>
            </a:r>
            <a:r>
              <a:rPr lang="zh-CN" altLang="zh-CN" sz="1800" dirty="0">
                <a:effectLst/>
                <a:ea typeface="仿宋" panose="02010609060101010101" pitchFamily="49" charset="-122"/>
                <a:cs typeface="Times New Roman" panose="02020603050405020304" pitchFamily="18" charset="0"/>
              </a:rPr>
              <a:t>数据分类分级是数据安全防护的支撑与基础，有针对性的开展数据分级防护，从而减轻资金、人员、运维精力等综合投入成本。全面的了解和掌握数据的类别和影响程度，才能更准确的形成重要数据保护目录，并做到针对性的重点保护。</a:t>
            </a:r>
            <a:endParaRPr lang="en-US" altLang="zh-CN" sz="1800" dirty="0">
              <a:effectLst/>
              <a:ea typeface="仿宋" panose="02010609060101010101" pitchFamily="49" charset="-122"/>
              <a:cs typeface="Times New Roman" panose="02020603050405020304" pitchFamily="18" charset="0"/>
            </a:endParaRPr>
          </a:p>
          <a:p>
            <a:r>
              <a:rPr lang="en-US" altLang="zh-CN" sz="1800" dirty="0">
                <a:effectLst/>
                <a:ea typeface="仿宋" panose="02010609060101010101" pitchFamily="49" charset="-122"/>
                <a:cs typeface="Times New Roman" panose="02020603050405020304" pitchFamily="18" charset="0"/>
              </a:rPr>
              <a:t>2</a:t>
            </a:r>
            <a:r>
              <a:rPr lang="zh-CN" altLang="en-US" sz="1800" dirty="0">
                <a:effectLst/>
                <a:ea typeface="仿宋" panose="02010609060101010101" pitchFamily="49" charset="-122"/>
                <a:cs typeface="Times New Roman" panose="02020603050405020304" pitchFamily="18" charset="0"/>
              </a:rPr>
              <a:t>、数据安全运营解读：</a:t>
            </a:r>
            <a:r>
              <a:rPr lang="zh-CN" altLang="zh-CN" sz="1800" dirty="0">
                <a:effectLst/>
                <a:ea typeface="仿宋" panose="02010609060101010101" pitchFamily="49" charset="-122"/>
                <a:cs typeface="Times New Roman" panose="02020603050405020304" pitchFamily="18" charset="0"/>
              </a:rPr>
              <a:t>数据安全监督运营管理，以数据安全为中心，利用多种数据安全技术，从资产稽核、策略的优化、事件监测与处置等多维角度进行数据安全监督，</a:t>
            </a:r>
            <a:r>
              <a:rPr lang="en-US" altLang="zh-CN" sz="1800" dirty="0">
                <a:effectLst/>
                <a:ea typeface="仿宋" panose="02010609060101010101" pitchFamily="49" charset="-122"/>
                <a:cs typeface="Times New Roman" panose="02020603050405020304" pitchFamily="18" charset="0"/>
              </a:rPr>
              <a:t>7*24</a:t>
            </a:r>
            <a:r>
              <a:rPr lang="zh-CN" altLang="zh-CN" sz="1800" dirty="0">
                <a:effectLst/>
                <a:ea typeface="仿宋" panose="02010609060101010101" pitchFamily="49" charset="-122"/>
                <a:cs typeface="Times New Roman" panose="02020603050405020304" pitchFamily="18" charset="0"/>
              </a:rPr>
              <a:t>小时持续运营，保障数据活动的安全。</a:t>
            </a:r>
            <a:endParaRPr lang="en-US" altLang="zh-CN" sz="1800" dirty="0">
              <a:effectLst/>
              <a:ea typeface="仿宋" panose="02010609060101010101" pitchFamily="49" charset="-122"/>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defRPr/>
            </a:pPr>
            <a:r>
              <a:rPr lang="en-US" altLang="zh-CN" sz="1800" dirty="0">
                <a:effectLst/>
                <a:ea typeface="仿宋" panose="02010609060101010101" pitchFamily="49" charset="-122"/>
                <a:cs typeface="Times New Roman" panose="02020603050405020304" pitchFamily="18" charset="0"/>
              </a:rPr>
              <a:t>3</a:t>
            </a:r>
            <a:r>
              <a:rPr lang="zh-CN" altLang="en-US" sz="1800" dirty="0">
                <a:effectLst/>
                <a:ea typeface="仿宋" panose="02010609060101010101" pitchFamily="49" charset="-122"/>
                <a:cs typeface="Times New Roman" panose="02020603050405020304" pitchFamily="18" charset="0"/>
              </a:rPr>
              <a:t>、数据安全审查解读：</a:t>
            </a:r>
            <a:r>
              <a:rPr lang="zh-CN" altLang="zh-CN" sz="1800" kern="100" dirty="0">
                <a:effectLst/>
                <a:latin typeface="等线" panose="02010600030101010101" charset="-122"/>
                <a:ea typeface="仿宋" panose="02010609060101010101" pitchFamily="49" charset="-122"/>
                <a:cs typeface="Times New Roman" panose="02020603050405020304" pitchFamily="18" charset="0"/>
              </a:rPr>
              <a:t>建立应急处置机制与数据安全审查制度；数据安全审计、出口管制与外交反制是国家对数据利益的保障，审计取证是必要的手段。</a:t>
            </a:r>
            <a:endParaRPr lang="zh-CN" altLang="zh-CN" sz="1800" kern="100" dirty="0">
              <a:effectLst/>
              <a:latin typeface="等线" panose="02010600030101010101" charset="-122"/>
              <a:ea typeface="等线" panose="02010600030101010101" charset="-122"/>
              <a:cs typeface="Times New Roman" panose="02020603050405020304" pitchFamily="18" charset="0"/>
            </a:endParaRPr>
          </a:p>
          <a:p>
            <a:endParaRPr lang="zh-CN" altLang="en-US" dirty="0"/>
          </a:p>
        </p:txBody>
      </p:sp>
      <p:sp>
        <p:nvSpPr>
          <p:cNvPr id="4" name="灯片编号占位符 3"/>
          <p:cNvSpPr>
            <a:spLocks noGrp="1"/>
          </p:cNvSpPr>
          <p:nvPr>
            <p:ph type="sldNum" sz="quarter" idx="5"/>
          </p:nvPr>
        </p:nvSpPr>
        <p:spPr/>
        <p:txBody>
          <a:bodyPr/>
          <a:lstStyle/>
          <a:p>
            <a:fld id="{0150A4C4-C321-4166-9742-04CA98058F83}"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0150A4C4-C321-4166-9742-04CA98058F83}"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0150A4C4-C321-4166-9742-04CA98058F83}"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0150A4C4-C321-4166-9742-04CA98058F83}"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indent="228600" algn="just"/>
            <a:r>
              <a:rPr lang="zh-CN" altLang="zh-CN" sz="1800" kern="100" dirty="0">
                <a:effectLst/>
                <a:latin typeface="等线" panose="02010600030101010101" charset="-122"/>
                <a:ea typeface="仿宋" panose="02010609060101010101" pitchFamily="49" charset="-122"/>
                <a:cs typeface="Times New Roman" panose="02020603050405020304" pitchFamily="18" charset="0"/>
              </a:rPr>
              <a:t>进行数据安全管理体系建设，包括数据安全组织架构、职责划分、管理制度。管理制度包括建立数据安全方针策略、人员安全管理、数据安全建设管理、数据安全运营管理等制度规范，形成四级制度体系，一级文件为方针策略、二级文件为制度规范、三级文件为指南流程、四级文件为过程记录文件。同时定期开展数据安全教育培训；</a:t>
            </a:r>
            <a:endParaRPr lang="zh-CN" altLang="zh-CN" sz="1800" kern="100" dirty="0">
              <a:effectLst/>
              <a:latin typeface="等线" panose="02010600030101010101" charset="-122"/>
              <a:ea typeface="等线" panose="02010600030101010101" charset="-122"/>
              <a:cs typeface="Times New Roman" panose="02020603050405020304" pitchFamily="18" charset="0"/>
            </a:endParaRPr>
          </a:p>
          <a:p>
            <a:pPr indent="228600" algn="just"/>
            <a:r>
              <a:rPr lang="zh-CN" altLang="zh-CN" sz="1800" kern="100" dirty="0">
                <a:effectLst/>
                <a:latin typeface="等线" panose="02010600030101010101" charset="-122"/>
                <a:ea typeface="仿宋" panose="02010609060101010101" pitchFamily="49" charset="-122"/>
                <a:cs typeface="Times New Roman" panose="02020603050405020304" pitchFamily="18" charset="0"/>
              </a:rPr>
              <a:t>对相关业务系统、操作系统、数据库、大数据组件等进行漏洞扫描，及时升级补丁或采取补救措施；充分识别风险场景，对重大安全事件，采用技术手段及时发现及时处理上报。</a:t>
            </a:r>
            <a:endParaRPr lang="zh-CN" altLang="zh-CN" sz="1800" kern="100" dirty="0">
              <a:effectLst/>
              <a:latin typeface="等线" panose="02010600030101010101" charset="-122"/>
              <a:ea typeface="等线" panose="02010600030101010101" charset="-122"/>
              <a:cs typeface="Times New Roman" panose="02020603050405020304" pitchFamily="18" charset="0"/>
            </a:endParaRPr>
          </a:p>
          <a:p>
            <a:endParaRPr lang="zh-CN" altLang="en-US" dirty="0"/>
          </a:p>
        </p:txBody>
      </p:sp>
      <p:sp>
        <p:nvSpPr>
          <p:cNvPr id="4" name="灯片编号占位符 3"/>
          <p:cNvSpPr>
            <a:spLocks noGrp="1"/>
          </p:cNvSpPr>
          <p:nvPr>
            <p:ph type="sldNum" sz="quarter" idx="5"/>
          </p:nvPr>
        </p:nvSpPr>
        <p:spPr/>
        <p:txBody>
          <a:bodyPr/>
          <a:lstStyle/>
          <a:p>
            <a:fld id="{0150A4C4-C321-4166-9742-04CA98058F83}"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0150A4C4-C321-4166-9742-04CA98058F83}"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showMasterSp="0">
  <p:cSld name="标题幻灯片">
    <p:spTree>
      <p:nvGrpSpPr>
        <p:cNvPr id="1" name=""/>
        <p:cNvGrpSpPr/>
        <p:nvPr/>
      </p:nvGrpSpPr>
      <p:grpSpPr>
        <a:xfrm>
          <a:off x="0" y="0"/>
          <a:ext cx="0" cy="0"/>
          <a:chOff x="0" y="0"/>
          <a:chExt cx="0" cy="0"/>
        </a:xfrm>
      </p:grpSpPr>
      <p:sp>
        <p:nvSpPr>
          <p:cNvPr id="4" name="标题 1"/>
          <p:cNvSpPr>
            <a:spLocks noGrp="1"/>
          </p:cNvSpPr>
          <p:nvPr>
            <p:ph type="ctrTitle" hasCustomPrompt="1"/>
          </p:nvPr>
        </p:nvSpPr>
        <p:spPr>
          <a:xfrm>
            <a:off x="1623455" y="2001329"/>
            <a:ext cx="9991602" cy="1379180"/>
          </a:xfrm>
        </p:spPr>
        <p:txBody>
          <a:bodyPr anchor="b">
            <a:noAutofit/>
          </a:bodyPr>
          <a:lstStyle>
            <a:lvl1pPr algn="r">
              <a:defRPr sz="6600">
                <a:solidFill>
                  <a:schemeClr val="tx1"/>
                </a:solidFill>
              </a:defRPr>
            </a:lvl1pPr>
          </a:lstStyle>
          <a:p>
            <a:r>
              <a:rPr lang="zh-CN" altLang="en-US" dirty="0"/>
              <a:t>单击此处编辑标题样式</a:t>
            </a:r>
            <a:endParaRPr lang="zh-CN" altLang="en-US" dirty="0"/>
          </a:p>
        </p:txBody>
      </p:sp>
      <p:sp>
        <p:nvSpPr>
          <p:cNvPr id="5" name="副标题 2"/>
          <p:cNvSpPr>
            <a:spLocks noGrp="1"/>
          </p:cNvSpPr>
          <p:nvPr>
            <p:ph type="subTitle" idx="1" hasCustomPrompt="1"/>
          </p:nvPr>
        </p:nvSpPr>
        <p:spPr>
          <a:xfrm>
            <a:off x="4153546" y="3602038"/>
            <a:ext cx="7461511" cy="613501"/>
          </a:xfrm>
          <a:prstGeom prst="rect">
            <a:avLst/>
          </a:prstGeom>
        </p:spPr>
        <p:txBody>
          <a:bodyPr>
            <a:normAutofit/>
          </a:bodyPr>
          <a:lstStyle>
            <a:lvl1pPr marL="0" indent="0" algn="r">
              <a:buNone/>
              <a:defRPr sz="2800">
                <a:solidFill>
                  <a:schemeClr val="bg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单击以编辑副标题样式</a:t>
            </a:r>
            <a:endParaRPr lang="zh-CN" altLang="en-US" dirty="0"/>
          </a:p>
        </p:txBody>
      </p:sp>
      <p:grpSp>
        <p:nvGrpSpPr>
          <p:cNvPr id="7" name="组合 6"/>
          <p:cNvGrpSpPr/>
          <p:nvPr/>
        </p:nvGrpSpPr>
        <p:grpSpPr>
          <a:xfrm>
            <a:off x="11195848" y="1336459"/>
            <a:ext cx="419209" cy="411013"/>
            <a:chOff x="691349" y="533565"/>
            <a:chExt cx="419209" cy="411013"/>
          </a:xfrm>
        </p:grpSpPr>
        <p:sp>
          <p:nvSpPr>
            <p:cNvPr id="8" name="等腰三角形 7"/>
            <p:cNvSpPr/>
            <p:nvPr/>
          </p:nvSpPr>
          <p:spPr>
            <a:xfrm rot="5400000">
              <a:off x="805597" y="639618"/>
              <a:ext cx="411013" cy="198908"/>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等腰三角形 8"/>
            <p:cNvSpPr/>
            <p:nvPr/>
          </p:nvSpPr>
          <p:spPr>
            <a:xfrm rot="5400000">
              <a:off x="585296" y="639618"/>
              <a:ext cx="411013" cy="198908"/>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1_标题和内容">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1223158" y="241141"/>
            <a:ext cx="10130642" cy="1036163"/>
          </a:xfrm>
        </p:spPr>
        <p:txBody>
          <a:bodyPr/>
          <a:lstStyle/>
          <a:p>
            <a:r>
              <a:rPr lang="zh-CN" altLang="en-US" dirty="0"/>
              <a:t>单击此处编辑标题样式</a:t>
            </a:r>
            <a:endParaRPr lang="zh-CN" altLang="en-US" dirty="0"/>
          </a:p>
        </p:txBody>
      </p:sp>
      <p:sp>
        <p:nvSpPr>
          <p:cNvPr id="3" name="内容占位符 2"/>
          <p:cNvSpPr>
            <a:spLocks noGrp="1"/>
          </p:cNvSpPr>
          <p:nvPr>
            <p:ph idx="1" hasCustomPrompt="1"/>
          </p:nvPr>
        </p:nvSpPr>
        <p:spPr>
          <a:xfrm>
            <a:off x="1223158" y="1313848"/>
            <a:ext cx="10130642" cy="4867496"/>
          </a:xfrm>
          <a:prstGeom prst="rect">
            <a:avLst/>
          </a:prstGeom>
        </p:spPr>
        <p:txBody>
          <a:bodyPr/>
          <a:lstStyle>
            <a:lvl1pPr marL="444500" indent="-444500">
              <a:lnSpc>
                <a:spcPct val="150000"/>
              </a:lnSpc>
              <a:defRPr/>
            </a:lvl1pPr>
            <a:lvl2pPr>
              <a:lnSpc>
                <a:spcPct val="150000"/>
              </a:lnSpc>
              <a:defRPr/>
            </a:lvl2pPr>
            <a:lvl3pPr>
              <a:lnSpc>
                <a:spcPct val="150000"/>
              </a:lnSpc>
              <a:buClr>
                <a:schemeClr val="tx1"/>
              </a:buClr>
              <a:defRPr/>
            </a:lvl3pPr>
            <a:lvl4pPr>
              <a:lnSpc>
                <a:spcPct val="150000"/>
              </a:lnSpc>
              <a:buClr>
                <a:schemeClr val="tx1"/>
              </a:buClr>
              <a:defRPr/>
            </a:lvl4pPr>
            <a:lvl5pPr>
              <a:lnSpc>
                <a:spcPct val="150000"/>
              </a:lnSpc>
              <a:buClr>
                <a:schemeClr val="tx1"/>
              </a:buClr>
              <a:defRPr/>
            </a:lvl5pPr>
          </a:lstStyle>
          <a:p>
            <a:pPr lvl="0"/>
            <a:r>
              <a:rPr lang="zh-CN" altLang="en-US" dirty="0"/>
              <a:t>编辑文本样式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showMasterSp="0">
  <p:cSld name="标题和内容">
    <p:spTree>
      <p:nvGrpSpPr>
        <p:cNvPr id="1" name=""/>
        <p:cNvGrpSpPr/>
        <p:nvPr/>
      </p:nvGrpSpPr>
      <p:grpSpPr>
        <a:xfrm>
          <a:off x="0" y="0"/>
          <a:ext cx="0" cy="0"/>
          <a:chOff x="0" y="0"/>
          <a:chExt cx="0" cy="0"/>
        </a:xfrm>
      </p:grpSpPr>
      <p:sp>
        <p:nvSpPr>
          <p:cNvPr id="4" name="矩形: 圆角 3"/>
          <p:cNvSpPr/>
          <p:nvPr/>
        </p:nvSpPr>
        <p:spPr>
          <a:xfrm>
            <a:off x="4362061" y="1555967"/>
            <a:ext cx="3450138" cy="1149566"/>
          </a:xfrm>
          <a:custGeom>
            <a:avLst/>
            <a:gdLst>
              <a:gd name="connsiteX0" fmla="*/ 0 w 3010862"/>
              <a:gd name="connsiteY0" fmla="*/ 0 h 2824454"/>
              <a:gd name="connsiteX1" fmla="*/ 0 w 3010862"/>
              <a:gd name="connsiteY1" fmla="*/ 0 h 2824454"/>
              <a:gd name="connsiteX2" fmla="*/ 3010862 w 3010862"/>
              <a:gd name="connsiteY2" fmla="*/ 0 h 2824454"/>
              <a:gd name="connsiteX3" fmla="*/ 3010862 w 3010862"/>
              <a:gd name="connsiteY3" fmla="*/ 0 h 2824454"/>
              <a:gd name="connsiteX4" fmla="*/ 3010862 w 3010862"/>
              <a:gd name="connsiteY4" fmla="*/ 2824454 h 2824454"/>
              <a:gd name="connsiteX5" fmla="*/ 3010862 w 3010862"/>
              <a:gd name="connsiteY5" fmla="*/ 2824454 h 2824454"/>
              <a:gd name="connsiteX6" fmla="*/ 0 w 3010862"/>
              <a:gd name="connsiteY6" fmla="*/ 2824454 h 2824454"/>
              <a:gd name="connsiteX7" fmla="*/ 0 w 3010862"/>
              <a:gd name="connsiteY7" fmla="*/ 2824454 h 2824454"/>
              <a:gd name="connsiteX8" fmla="*/ 0 w 3010862"/>
              <a:gd name="connsiteY8" fmla="*/ 0 h 2824454"/>
              <a:gd name="connsiteX0-1" fmla="*/ 0 w 3010862"/>
              <a:gd name="connsiteY0-2" fmla="*/ 0 h 2824454"/>
              <a:gd name="connsiteX1-3" fmla="*/ 0 w 3010862"/>
              <a:gd name="connsiteY1-4" fmla="*/ 0 h 2824454"/>
              <a:gd name="connsiteX2-5" fmla="*/ 3010862 w 3010862"/>
              <a:gd name="connsiteY2-6" fmla="*/ 0 h 2824454"/>
              <a:gd name="connsiteX3-7" fmla="*/ 3010862 w 3010862"/>
              <a:gd name="connsiteY3-8" fmla="*/ 0 h 2824454"/>
              <a:gd name="connsiteX4-9" fmla="*/ 3010862 w 3010862"/>
              <a:gd name="connsiteY4-10" fmla="*/ 2824454 h 2824454"/>
              <a:gd name="connsiteX5-11" fmla="*/ 3010862 w 3010862"/>
              <a:gd name="connsiteY5-12" fmla="*/ 2824454 h 2824454"/>
              <a:gd name="connsiteX6-13" fmla="*/ 0 w 3010862"/>
              <a:gd name="connsiteY6-14" fmla="*/ 2824454 h 2824454"/>
              <a:gd name="connsiteX7-15" fmla="*/ 0 w 3010862"/>
              <a:gd name="connsiteY7-16" fmla="*/ 0 h 2824454"/>
              <a:gd name="connsiteX0-17" fmla="*/ 0 w 3102302"/>
              <a:gd name="connsiteY0-18" fmla="*/ 2824454 h 2915894"/>
              <a:gd name="connsiteX1-19" fmla="*/ 0 w 3102302"/>
              <a:gd name="connsiteY1-20" fmla="*/ 0 h 2915894"/>
              <a:gd name="connsiteX2-21" fmla="*/ 0 w 3102302"/>
              <a:gd name="connsiteY2-22" fmla="*/ 0 h 2915894"/>
              <a:gd name="connsiteX3-23" fmla="*/ 3010862 w 3102302"/>
              <a:gd name="connsiteY3-24" fmla="*/ 0 h 2915894"/>
              <a:gd name="connsiteX4-25" fmla="*/ 3010862 w 3102302"/>
              <a:gd name="connsiteY4-26" fmla="*/ 0 h 2915894"/>
              <a:gd name="connsiteX5-27" fmla="*/ 3010862 w 3102302"/>
              <a:gd name="connsiteY5-28" fmla="*/ 2824454 h 2915894"/>
              <a:gd name="connsiteX6-29" fmla="*/ 3102302 w 3102302"/>
              <a:gd name="connsiteY6-30" fmla="*/ 2915894 h 2915894"/>
              <a:gd name="connsiteX0-31" fmla="*/ 0 w 3010862"/>
              <a:gd name="connsiteY0-32" fmla="*/ 2824454 h 2915894"/>
              <a:gd name="connsiteX1-33" fmla="*/ 0 w 3010862"/>
              <a:gd name="connsiteY1-34" fmla="*/ 0 h 2915894"/>
              <a:gd name="connsiteX2-35" fmla="*/ 0 w 3010862"/>
              <a:gd name="connsiteY2-36" fmla="*/ 0 h 2915894"/>
              <a:gd name="connsiteX3-37" fmla="*/ 3010862 w 3010862"/>
              <a:gd name="connsiteY3-38" fmla="*/ 0 h 2915894"/>
              <a:gd name="connsiteX4-39" fmla="*/ 3010862 w 3010862"/>
              <a:gd name="connsiteY4-40" fmla="*/ 0 h 2915894"/>
              <a:gd name="connsiteX5-41" fmla="*/ 3010862 w 3010862"/>
              <a:gd name="connsiteY5-42" fmla="*/ 2824454 h 2915894"/>
              <a:gd name="connsiteX6-43" fmla="*/ 2981986 w 3010862"/>
              <a:gd name="connsiteY6-44" fmla="*/ 2915894 h 2915894"/>
              <a:gd name="connsiteX0-45" fmla="*/ 0 w 3030112"/>
              <a:gd name="connsiteY0-46" fmla="*/ 2824454 h 2855736"/>
              <a:gd name="connsiteX1-47" fmla="*/ 0 w 3030112"/>
              <a:gd name="connsiteY1-48" fmla="*/ 0 h 2855736"/>
              <a:gd name="connsiteX2-49" fmla="*/ 0 w 3030112"/>
              <a:gd name="connsiteY2-50" fmla="*/ 0 h 2855736"/>
              <a:gd name="connsiteX3-51" fmla="*/ 3010862 w 3030112"/>
              <a:gd name="connsiteY3-52" fmla="*/ 0 h 2855736"/>
              <a:gd name="connsiteX4-53" fmla="*/ 3010862 w 3030112"/>
              <a:gd name="connsiteY4-54" fmla="*/ 0 h 2855736"/>
              <a:gd name="connsiteX5-55" fmla="*/ 3010862 w 3030112"/>
              <a:gd name="connsiteY5-56" fmla="*/ 2824454 h 2855736"/>
              <a:gd name="connsiteX6-57" fmla="*/ 3030112 w 3030112"/>
              <a:gd name="connsiteY6-58" fmla="*/ 2855736 h 2855736"/>
              <a:gd name="connsiteX0-59" fmla="*/ 0 w 3010862"/>
              <a:gd name="connsiteY0-60" fmla="*/ 2824454 h 2824454"/>
              <a:gd name="connsiteX1-61" fmla="*/ 0 w 3010862"/>
              <a:gd name="connsiteY1-62" fmla="*/ 0 h 2824454"/>
              <a:gd name="connsiteX2-63" fmla="*/ 0 w 3010862"/>
              <a:gd name="connsiteY2-64" fmla="*/ 0 h 2824454"/>
              <a:gd name="connsiteX3-65" fmla="*/ 3010862 w 3010862"/>
              <a:gd name="connsiteY3-66" fmla="*/ 0 h 2824454"/>
              <a:gd name="connsiteX4-67" fmla="*/ 3010862 w 3010862"/>
              <a:gd name="connsiteY4-68" fmla="*/ 0 h 2824454"/>
              <a:gd name="connsiteX5-69" fmla="*/ 3010862 w 3010862"/>
              <a:gd name="connsiteY5-70" fmla="*/ 2824454 h 2824454"/>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3010862" h="2824454">
                <a:moveTo>
                  <a:pt x="0" y="2824454"/>
                </a:moveTo>
                <a:lnTo>
                  <a:pt x="0" y="0"/>
                </a:lnTo>
                <a:lnTo>
                  <a:pt x="0" y="0"/>
                </a:lnTo>
                <a:lnTo>
                  <a:pt x="3010862" y="0"/>
                </a:lnTo>
                <a:lnTo>
                  <a:pt x="3010862" y="0"/>
                </a:lnTo>
                <a:lnTo>
                  <a:pt x="3010862" y="2824454"/>
                </a:lnTo>
              </a:path>
            </a:pathLst>
          </a:custGeom>
          <a:noFill/>
          <a:ln w="38100">
            <a:solidFill>
              <a:srgbClr val="68B92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矩形: 圆角 3"/>
          <p:cNvSpPr/>
          <p:nvPr/>
        </p:nvSpPr>
        <p:spPr>
          <a:xfrm rot="10800000">
            <a:off x="4384121" y="3925502"/>
            <a:ext cx="3450138" cy="1149566"/>
          </a:xfrm>
          <a:custGeom>
            <a:avLst/>
            <a:gdLst>
              <a:gd name="connsiteX0" fmla="*/ 0 w 3010862"/>
              <a:gd name="connsiteY0" fmla="*/ 0 h 2824454"/>
              <a:gd name="connsiteX1" fmla="*/ 0 w 3010862"/>
              <a:gd name="connsiteY1" fmla="*/ 0 h 2824454"/>
              <a:gd name="connsiteX2" fmla="*/ 3010862 w 3010862"/>
              <a:gd name="connsiteY2" fmla="*/ 0 h 2824454"/>
              <a:gd name="connsiteX3" fmla="*/ 3010862 w 3010862"/>
              <a:gd name="connsiteY3" fmla="*/ 0 h 2824454"/>
              <a:gd name="connsiteX4" fmla="*/ 3010862 w 3010862"/>
              <a:gd name="connsiteY4" fmla="*/ 2824454 h 2824454"/>
              <a:gd name="connsiteX5" fmla="*/ 3010862 w 3010862"/>
              <a:gd name="connsiteY5" fmla="*/ 2824454 h 2824454"/>
              <a:gd name="connsiteX6" fmla="*/ 0 w 3010862"/>
              <a:gd name="connsiteY6" fmla="*/ 2824454 h 2824454"/>
              <a:gd name="connsiteX7" fmla="*/ 0 w 3010862"/>
              <a:gd name="connsiteY7" fmla="*/ 2824454 h 2824454"/>
              <a:gd name="connsiteX8" fmla="*/ 0 w 3010862"/>
              <a:gd name="connsiteY8" fmla="*/ 0 h 2824454"/>
              <a:gd name="connsiteX0-1" fmla="*/ 0 w 3010862"/>
              <a:gd name="connsiteY0-2" fmla="*/ 0 h 2824454"/>
              <a:gd name="connsiteX1-3" fmla="*/ 0 w 3010862"/>
              <a:gd name="connsiteY1-4" fmla="*/ 0 h 2824454"/>
              <a:gd name="connsiteX2-5" fmla="*/ 3010862 w 3010862"/>
              <a:gd name="connsiteY2-6" fmla="*/ 0 h 2824454"/>
              <a:gd name="connsiteX3-7" fmla="*/ 3010862 w 3010862"/>
              <a:gd name="connsiteY3-8" fmla="*/ 0 h 2824454"/>
              <a:gd name="connsiteX4-9" fmla="*/ 3010862 w 3010862"/>
              <a:gd name="connsiteY4-10" fmla="*/ 2824454 h 2824454"/>
              <a:gd name="connsiteX5-11" fmla="*/ 3010862 w 3010862"/>
              <a:gd name="connsiteY5-12" fmla="*/ 2824454 h 2824454"/>
              <a:gd name="connsiteX6-13" fmla="*/ 0 w 3010862"/>
              <a:gd name="connsiteY6-14" fmla="*/ 2824454 h 2824454"/>
              <a:gd name="connsiteX7-15" fmla="*/ 0 w 3010862"/>
              <a:gd name="connsiteY7-16" fmla="*/ 0 h 2824454"/>
              <a:gd name="connsiteX0-17" fmla="*/ 0 w 3102302"/>
              <a:gd name="connsiteY0-18" fmla="*/ 2824454 h 2915894"/>
              <a:gd name="connsiteX1-19" fmla="*/ 0 w 3102302"/>
              <a:gd name="connsiteY1-20" fmla="*/ 0 h 2915894"/>
              <a:gd name="connsiteX2-21" fmla="*/ 0 w 3102302"/>
              <a:gd name="connsiteY2-22" fmla="*/ 0 h 2915894"/>
              <a:gd name="connsiteX3-23" fmla="*/ 3010862 w 3102302"/>
              <a:gd name="connsiteY3-24" fmla="*/ 0 h 2915894"/>
              <a:gd name="connsiteX4-25" fmla="*/ 3010862 w 3102302"/>
              <a:gd name="connsiteY4-26" fmla="*/ 0 h 2915894"/>
              <a:gd name="connsiteX5-27" fmla="*/ 3010862 w 3102302"/>
              <a:gd name="connsiteY5-28" fmla="*/ 2824454 h 2915894"/>
              <a:gd name="connsiteX6-29" fmla="*/ 3102302 w 3102302"/>
              <a:gd name="connsiteY6-30" fmla="*/ 2915894 h 2915894"/>
              <a:gd name="connsiteX0-31" fmla="*/ 0 w 3010862"/>
              <a:gd name="connsiteY0-32" fmla="*/ 2824454 h 2915894"/>
              <a:gd name="connsiteX1-33" fmla="*/ 0 w 3010862"/>
              <a:gd name="connsiteY1-34" fmla="*/ 0 h 2915894"/>
              <a:gd name="connsiteX2-35" fmla="*/ 0 w 3010862"/>
              <a:gd name="connsiteY2-36" fmla="*/ 0 h 2915894"/>
              <a:gd name="connsiteX3-37" fmla="*/ 3010862 w 3010862"/>
              <a:gd name="connsiteY3-38" fmla="*/ 0 h 2915894"/>
              <a:gd name="connsiteX4-39" fmla="*/ 3010862 w 3010862"/>
              <a:gd name="connsiteY4-40" fmla="*/ 0 h 2915894"/>
              <a:gd name="connsiteX5-41" fmla="*/ 3010862 w 3010862"/>
              <a:gd name="connsiteY5-42" fmla="*/ 2824454 h 2915894"/>
              <a:gd name="connsiteX6-43" fmla="*/ 2981986 w 3010862"/>
              <a:gd name="connsiteY6-44" fmla="*/ 2915894 h 2915894"/>
              <a:gd name="connsiteX0-45" fmla="*/ 0 w 3030112"/>
              <a:gd name="connsiteY0-46" fmla="*/ 2824454 h 2855736"/>
              <a:gd name="connsiteX1-47" fmla="*/ 0 w 3030112"/>
              <a:gd name="connsiteY1-48" fmla="*/ 0 h 2855736"/>
              <a:gd name="connsiteX2-49" fmla="*/ 0 w 3030112"/>
              <a:gd name="connsiteY2-50" fmla="*/ 0 h 2855736"/>
              <a:gd name="connsiteX3-51" fmla="*/ 3010862 w 3030112"/>
              <a:gd name="connsiteY3-52" fmla="*/ 0 h 2855736"/>
              <a:gd name="connsiteX4-53" fmla="*/ 3010862 w 3030112"/>
              <a:gd name="connsiteY4-54" fmla="*/ 0 h 2855736"/>
              <a:gd name="connsiteX5-55" fmla="*/ 3010862 w 3030112"/>
              <a:gd name="connsiteY5-56" fmla="*/ 2824454 h 2855736"/>
              <a:gd name="connsiteX6-57" fmla="*/ 3030112 w 3030112"/>
              <a:gd name="connsiteY6-58" fmla="*/ 2855736 h 2855736"/>
              <a:gd name="connsiteX0-59" fmla="*/ 0 w 3010862"/>
              <a:gd name="connsiteY0-60" fmla="*/ 2824454 h 2824454"/>
              <a:gd name="connsiteX1-61" fmla="*/ 0 w 3010862"/>
              <a:gd name="connsiteY1-62" fmla="*/ 0 h 2824454"/>
              <a:gd name="connsiteX2-63" fmla="*/ 0 w 3010862"/>
              <a:gd name="connsiteY2-64" fmla="*/ 0 h 2824454"/>
              <a:gd name="connsiteX3-65" fmla="*/ 3010862 w 3010862"/>
              <a:gd name="connsiteY3-66" fmla="*/ 0 h 2824454"/>
              <a:gd name="connsiteX4-67" fmla="*/ 3010862 w 3010862"/>
              <a:gd name="connsiteY4-68" fmla="*/ 0 h 2824454"/>
              <a:gd name="connsiteX5-69" fmla="*/ 3010862 w 3010862"/>
              <a:gd name="connsiteY5-70" fmla="*/ 2824454 h 2824454"/>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3010862" h="2824454">
                <a:moveTo>
                  <a:pt x="0" y="2824454"/>
                </a:moveTo>
                <a:lnTo>
                  <a:pt x="0" y="0"/>
                </a:lnTo>
                <a:lnTo>
                  <a:pt x="0" y="0"/>
                </a:lnTo>
                <a:lnTo>
                  <a:pt x="3010862" y="0"/>
                </a:lnTo>
                <a:lnTo>
                  <a:pt x="3010862" y="0"/>
                </a:lnTo>
                <a:lnTo>
                  <a:pt x="3010862" y="2824454"/>
                </a:lnTo>
              </a:path>
            </a:pathLst>
          </a:custGeom>
          <a:noFill/>
          <a:ln w="38100">
            <a:solidFill>
              <a:srgbClr val="68B92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6" name="图片 5"/>
          <p:cNvPicPr>
            <a:picLocks noChangeAspect="1"/>
          </p:cNvPicPr>
          <p:nvPr/>
        </p:nvPicPr>
        <p:blipFill>
          <a:blip r:embed="rId2" cstate="print"/>
          <a:stretch>
            <a:fillRect/>
          </a:stretch>
        </p:blipFill>
        <p:spPr>
          <a:xfrm>
            <a:off x="5641853" y="1163795"/>
            <a:ext cx="911097" cy="719028"/>
          </a:xfrm>
          <a:prstGeom prst="rect">
            <a:avLst/>
          </a:prstGeom>
        </p:spPr>
      </p:pic>
      <p:sp>
        <p:nvSpPr>
          <p:cNvPr id="7" name="标题 1"/>
          <p:cNvSpPr>
            <a:spLocks noGrp="1"/>
          </p:cNvSpPr>
          <p:nvPr>
            <p:ph type="title" hasCustomPrompt="1"/>
          </p:nvPr>
        </p:nvSpPr>
        <p:spPr>
          <a:xfrm>
            <a:off x="2363649" y="2922929"/>
            <a:ext cx="7450111" cy="859518"/>
          </a:xfrm>
          <a:prstGeom prst="rect">
            <a:avLst/>
          </a:prstGeom>
        </p:spPr>
        <p:txBody>
          <a:bodyPr>
            <a:noAutofit/>
          </a:bodyPr>
          <a:lstStyle>
            <a:lvl1pPr algn="ctr">
              <a:defRPr sz="5400">
                <a:solidFill>
                  <a:schemeClr val="tx1"/>
                </a:solidFill>
              </a:defRPr>
            </a:lvl1pPr>
          </a:lstStyle>
          <a:p>
            <a:r>
              <a:rPr lang="zh-CN" altLang="en-US" dirty="0"/>
              <a:t>单击此处编辑标题</a:t>
            </a:r>
            <a:endParaRPr lang="zh-CN" altLang="en-US" dirty="0"/>
          </a:p>
        </p:txBody>
      </p:sp>
      <p:sp>
        <p:nvSpPr>
          <p:cNvPr id="8" name="副标题 2"/>
          <p:cNvSpPr>
            <a:spLocks noGrp="1"/>
          </p:cNvSpPr>
          <p:nvPr>
            <p:ph type="subTitle" idx="1" hasCustomPrompt="1"/>
          </p:nvPr>
        </p:nvSpPr>
        <p:spPr>
          <a:xfrm>
            <a:off x="4549954" y="3957131"/>
            <a:ext cx="3169085" cy="552841"/>
          </a:xfrm>
          <a:prstGeom prst="rect">
            <a:avLst/>
          </a:prstGeom>
        </p:spPr>
        <p:txBody>
          <a:bodyPr>
            <a:normAutofit/>
          </a:bodyPr>
          <a:lstStyle>
            <a:lvl1pPr marL="0" indent="0" algn="ctr">
              <a:buNone/>
              <a:defRPr sz="16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添加说明内容</a:t>
            </a:r>
            <a:endParaRPr lang="zh-CN" altLang="en-US" dirty="0"/>
          </a:p>
        </p:txBody>
      </p:sp>
      <p:sp>
        <p:nvSpPr>
          <p:cNvPr id="9" name="文本占位符 24"/>
          <p:cNvSpPr>
            <a:spLocks noGrp="1"/>
          </p:cNvSpPr>
          <p:nvPr>
            <p:ph type="body" sz="quarter" idx="10" hasCustomPrompt="1"/>
          </p:nvPr>
        </p:nvSpPr>
        <p:spPr>
          <a:xfrm>
            <a:off x="5490507" y="1916728"/>
            <a:ext cx="1213787" cy="914400"/>
          </a:xfrm>
          <a:prstGeom prst="rect">
            <a:avLst/>
          </a:prstGeom>
        </p:spPr>
        <p:txBody>
          <a:bodyPr>
            <a:noAutofit/>
          </a:bodyPr>
          <a:lstStyle>
            <a:lvl1pPr marL="0" indent="0" algn="ctr">
              <a:buNone/>
              <a:defRPr sz="6000" b="1">
                <a:solidFill>
                  <a:schemeClr val="tx2"/>
                </a:solidFill>
              </a:defRPr>
            </a:lvl1pPr>
          </a:lstStyle>
          <a:p>
            <a:pPr lvl="0"/>
            <a:r>
              <a:rPr lang="en-US" altLang="zh-CN" dirty="0"/>
              <a:t>01</a:t>
            </a:r>
            <a:endParaRPr lang="zh-CN" alt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hasCustomPrompt="1"/>
          </p:nvPr>
        </p:nvSpPr>
        <p:spPr/>
        <p:txBody>
          <a:bodyPr/>
          <a:lstStyle/>
          <a:p>
            <a:r>
              <a:rPr lang="zh-CN" altLang="en-US" dirty="0"/>
              <a:t>单击此处编辑标题样式</a:t>
            </a:r>
            <a:endParaRPr lang="zh-CN" altLang="en-US" dirty="0"/>
          </a:p>
        </p:txBody>
      </p:sp>
      <p:sp>
        <p:nvSpPr>
          <p:cNvPr id="3" name="内容占位符 2"/>
          <p:cNvSpPr>
            <a:spLocks noGrp="1"/>
          </p:cNvSpPr>
          <p:nvPr>
            <p:ph sz="half" idx="1" hasCustomPrompt="1"/>
          </p:nvPr>
        </p:nvSpPr>
        <p:spPr>
          <a:xfrm>
            <a:off x="838200" y="1304544"/>
            <a:ext cx="5181600" cy="4872419"/>
          </a:xfrm>
          <a:prstGeom prst="rect">
            <a:avLst/>
          </a:prstGeom>
        </p:spPr>
        <p:txBody>
          <a:bodyPr/>
          <a:lstStyle>
            <a:lvl1pPr marL="444500" indent="-444500">
              <a:lnSpc>
                <a:spcPct val="150000"/>
              </a:lnSpc>
              <a:defRPr/>
            </a:lvl1pPr>
            <a:lvl2pPr>
              <a:lnSpc>
                <a:spcPct val="150000"/>
              </a:lnSpc>
              <a:defRPr/>
            </a:lvl2pPr>
            <a:lvl3pPr>
              <a:lnSpc>
                <a:spcPct val="150000"/>
              </a:lnSpc>
              <a:defRPr/>
            </a:lvl3pPr>
            <a:lvl4pPr>
              <a:lnSpc>
                <a:spcPct val="150000"/>
              </a:lnSpc>
              <a:defRPr/>
            </a:lvl4pPr>
            <a:lvl5pPr>
              <a:lnSpc>
                <a:spcPct val="150000"/>
              </a:lnSpc>
              <a:defRPr/>
            </a:lvl5pPr>
          </a:lstStyle>
          <a:p>
            <a:pPr lvl="0"/>
            <a:r>
              <a:rPr lang="zh-CN" altLang="en-US" dirty="0"/>
              <a:t>编辑文本样式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内容占位符 3"/>
          <p:cNvSpPr>
            <a:spLocks noGrp="1"/>
          </p:cNvSpPr>
          <p:nvPr>
            <p:ph sz="half" idx="2" hasCustomPrompt="1"/>
          </p:nvPr>
        </p:nvSpPr>
        <p:spPr>
          <a:xfrm>
            <a:off x="6172200" y="1304544"/>
            <a:ext cx="5181600" cy="4872419"/>
          </a:xfrm>
          <a:prstGeom prst="rect">
            <a:avLst/>
          </a:prstGeom>
        </p:spPr>
        <p:txBody>
          <a:bodyPr/>
          <a:lstStyle>
            <a:lvl1pPr marL="444500" indent="-444500">
              <a:lnSpc>
                <a:spcPct val="150000"/>
              </a:lnSpc>
              <a:defRPr/>
            </a:lvl1pPr>
            <a:lvl2pPr>
              <a:lnSpc>
                <a:spcPct val="150000"/>
              </a:lnSpc>
              <a:defRPr/>
            </a:lvl2pPr>
            <a:lvl3pPr>
              <a:lnSpc>
                <a:spcPct val="150000"/>
              </a:lnSpc>
              <a:defRPr/>
            </a:lvl3pPr>
            <a:lvl4pPr>
              <a:lnSpc>
                <a:spcPct val="150000"/>
              </a:lnSpc>
              <a:defRPr/>
            </a:lvl4pPr>
            <a:lvl5pPr>
              <a:lnSpc>
                <a:spcPct val="150000"/>
              </a:lnSpc>
              <a:defRPr/>
            </a:lvl5pPr>
          </a:lstStyle>
          <a:p>
            <a:pPr lvl="0"/>
            <a:r>
              <a:rPr lang="zh-CN" altLang="en-US" dirty="0"/>
              <a:t>编辑文本样式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比较">
    <p:spTree>
      <p:nvGrpSpPr>
        <p:cNvPr id="1" name=""/>
        <p:cNvGrpSpPr/>
        <p:nvPr/>
      </p:nvGrpSpPr>
      <p:grpSpPr>
        <a:xfrm>
          <a:off x="0" y="0"/>
          <a:ext cx="0" cy="0"/>
          <a:chOff x="0" y="0"/>
          <a:chExt cx="0" cy="0"/>
        </a:xfrm>
      </p:grpSpPr>
      <p:sp>
        <p:nvSpPr>
          <p:cNvPr id="3" name="文本占位符 2"/>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a:prstGeom prst="rect">
            <a:avLst/>
          </a:prstGeom>
        </p:spPr>
        <p:txBody>
          <a:bodyPr/>
          <a:lstStyle>
            <a:lvl1pPr marL="444500" indent="-444500">
              <a:defRPr/>
            </a:lvl1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dirty="0"/>
          </a:p>
        </p:txBody>
      </p:sp>
      <p:sp>
        <p:nvSpPr>
          <p:cNvPr id="5" name="文本占位符 4"/>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a:prstGeom prst="rect">
            <a:avLst/>
          </a:prstGeom>
        </p:spPr>
        <p:txBody>
          <a:bodyPr/>
          <a:lstStyle>
            <a:lvl1pPr marL="444500" indent="-444500">
              <a:defRPr/>
            </a:lvl1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dirty="0"/>
          </a:p>
        </p:txBody>
      </p:sp>
      <p:sp>
        <p:nvSpPr>
          <p:cNvPr id="10" name="标题 1"/>
          <p:cNvSpPr>
            <a:spLocks noGrp="1"/>
          </p:cNvSpPr>
          <p:nvPr>
            <p:ph type="title" hasCustomPrompt="1"/>
          </p:nvPr>
        </p:nvSpPr>
        <p:spPr>
          <a:xfrm>
            <a:off x="1282534" y="365126"/>
            <a:ext cx="10071265" cy="846158"/>
          </a:xfrm>
        </p:spPr>
        <p:txBody>
          <a:bodyPr/>
          <a:lstStyle/>
          <a:p>
            <a:r>
              <a:rPr lang="zh-CN" altLang="en-US" dirty="0"/>
              <a:t>单击此处编辑标题样式</a:t>
            </a:r>
            <a:endParaRPr lang="zh-CN" alt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仅标题">
    <p:spTree>
      <p:nvGrpSpPr>
        <p:cNvPr id="1" name=""/>
        <p:cNvGrpSpPr/>
        <p:nvPr/>
      </p:nvGrpSpPr>
      <p:grpSpPr>
        <a:xfrm>
          <a:off x="0" y="0"/>
          <a:ext cx="0" cy="0"/>
          <a:chOff x="0" y="0"/>
          <a:chExt cx="0" cy="0"/>
        </a:xfrm>
      </p:grpSpPr>
      <p:sp>
        <p:nvSpPr>
          <p:cNvPr id="6" name="标题 1"/>
          <p:cNvSpPr>
            <a:spLocks noGrp="1"/>
          </p:cNvSpPr>
          <p:nvPr>
            <p:ph type="title" hasCustomPrompt="1"/>
          </p:nvPr>
        </p:nvSpPr>
        <p:spPr>
          <a:xfrm>
            <a:off x="1282534" y="365126"/>
            <a:ext cx="10071265" cy="846158"/>
          </a:xfrm>
        </p:spPr>
        <p:txBody>
          <a:bodyPr/>
          <a:lstStyle/>
          <a:p>
            <a:r>
              <a:rPr lang="zh-CN" altLang="en-US" dirty="0"/>
              <a:t>单击此处编辑标题样式</a:t>
            </a:r>
            <a:endParaRPr lang="zh-CN" alt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showMasterSp="0">
  <p:cSld name="目录">
    <p:spTree>
      <p:nvGrpSpPr>
        <p:cNvPr id="1" name=""/>
        <p:cNvGrpSpPr/>
        <p:nvPr/>
      </p:nvGrpSpPr>
      <p:grpSpPr>
        <a:xfrm>
          <a:off x="0" y="0"/>
          <a:ext cx="0" cy="0"/>
          <a:chOff x="0" y="0"/>
          <a:chExt cx="0" cy="0"/>
        </a:xfrm>
      </p:grpSpPr>
      <p:sp>
        <p:nvSpPr>
          <p:cNvPr id="3" name="矩形: 圆角 18"/>
          <p:cNvSpPr/>
          <p:nvPr/>
        </p:nvSpPr>
        <p:spPr>
          <a:xfrm>
            <a:off x="838200" y="1487837"/>
            <a:ext cx="10515600" cy="4618495"/>
          </a:xfrm>
          <a:prstGeom prst="roundRect">
            <a:avLst>
              <a:gd name="adj" fmla="val 0"/>
            </a:avLst>
          </a:prstGeom>
          <a:noFill/>
          <a:ln w="38100">
            <a:solidFill>
              <a:srgbClr val="68B92E">
                <a:alpha val="40000"/>
              </a:srgb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dirty="0">
              <a:solidFill>
                <a:schemeClr val="bg1">
                  <a:lumMod val="65000"/>
                </a:schemeClr>
              </a:solidFill>
            </a:endParaRPr>
          </a:p>
        </p:txBody>
      </p:sp>
      <p:sp>
        <p:nvSpPr>
          <p:cNvPr id="4" name="标题 1"/>
          <p:cNvSpPr>
            <a:spLocks noGrp="1"/>
          </p:cNvSpPr>
          <p:nvPr/>
        </p:nvSpPr>
        <p:spPr>
          <a:xfrm>
            <a:off x="9370427" y="914397"/>
            <a:ext cx="1519298" cy="666427"/>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3600" dirty="0">
                <a:latin typeface="微软雅黑" panose="020B0503020204020204" pitchFamily="34" charset="-122"/>
                <a:ea typeface="微软雅黑" panose="020B0503020204020204" pitchFamily="34" charset="-122"/>
              </a:rPr>
              <a:t>目  录</a:t>
            </a:r>
            <a:endParaRPr lang="zh-CN" altLang="en-US" sz="3600" dirty="0">
              <a:latin typeface="微软雅黑" panose="020B0503020204020204" pitchFamily="34" charset="-122"/>
              <a:ea typeface="微软雅黑" panose="020B0503020204020204" pitchFamily="34" charset="-122"/>
            </a:endParaRPr>
          </a:p>
        </p:txBody>
      </p:sp>
      <p:pic>
        <p:nvPicPr>
          <p:cNvPr id="5" name="图片 4"/>
          <p:cNvPicPr>
            <a:picLocks noChangeAspect="1"/>
          </p:cNvPicPr>
          <p:nvPr/>
        </p:nvPicPr>
        <p:blipFill>
          <a:blip r:embed="rId2" cstate="print"/>
          <a:stretch>
            <a:fillRect/>
          </a:stretch>
        </p:blipFill>
        <p:spPr>
          <a:xfrm>
            <a:off x="10826495" y="1064729"/>
            <a:ext cx="527305" cy="365761"/>
          </a:xfrm>
          <a:prstGeom prst="rect">
            <a:avLst/>
          </a:prstGeom>
        </p:spPr>
      </p:pic>
      <p:sp>
        <p:nvSpPr>
          <p:cNvPr id="6" name="标题 1"/>
          <p:cNvSpPr>
            <a:spLocks noGrp="1"/>
          </p:cNvSpPr>
          <p:nvPr/>
        </p:nvSpPr>
        <p:spPr>
          <a:xfrm>
            <a:off x="4477717" y="800306"/>
            <a:ext cx="4998252" cy="117786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CN" sz="7200" b="1" spc="-300" dirty="0">
                <a:solidFill>
                  <a:schemeClr val="bg1">
                    <a:lumMod val="50000"/>
                    <a:alpha val="25000"/>
                  </a:schemeClr>
                </a:solidFill>
                <a:latin typeface="Arial" panose="020B0604020202020204" pitchFamily="34" charset="0"/>
                <a:ea typeface="微软雅黑" panose="020B0503020204020204" pitchFamily="34" charset="-122"/>
                <a:cs typeface="Arial" panose="020B0604020202020204" pitchFamily="34" charset="0"/>
              </a:rPr>
              <a:t>CONTENTS</a:t>
            </a:r>
            <a:endParaRPr lang="zh-CN" altLang="en-US" sz="7200" b="1" spc="-300" dirty="0">
              <a:solidFill>
                <a:schemeClr val="bg1">
                  <a:lumMod val="50000"/>
                  <a:alpha val="2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7" name="内容占位符 2"/>
          <p:cNvSpPr>
            <a:spLocks noGrp="1"/>
          </p:cNvSpPr>
          <p:nvPr>
            <p:ph idx="4294967295" hasCustomPrompt="1"/>
          </p:nvPr>
        </p:nvSpPr>
        <p:spPr>
          <a:xfrm>
            <a:off x="3902398" y="1912633"/>
            <a:ext cx="6100762" cy="3076242"/>
          </a:xfrm>
          <a:prstGeom prst="rect">
            <a:avLst/>
          </a:prstGeom>
        </p:spPr>
        <p:txBody>
          <a:bodyPr>
            <a:normAutofit/>
          </a:bodyPr>
          <a:lstStyle>
            <a:lvl1pPr marL="354330" indent="-354330">
              <a:defRPr/>
            </a:lvl1pPr>
          </a:lstStyle>
          <a:p>
            <a:pPr>
              <a:lnSpc>
                <a:spcPct val="150000"/>
              </a:lnSpc>
            </a:pPr>
            <a:r>
              <a:rPr lang="zh-CN" altLang="en-US" dirty="0">
                <a:latin typeface="微软雅黑" panose="020B0503020204020204" pitchFamily="34" charset="-122"/>
                <a:ea typeface="微软雅黑" panose="020B0503020204020204" pitchFamily="34" charset="-122"/>
              </a:rPr>
              <a:t>目录</a:t>
            </a:r>
            <a:r>
              <a:rPr lang="en-US" altLang="zh-CN" dirty="0">
                <a:latin typeface="微软雅黑" panose="020B0503020204020204" pitchFamily="34" charset="-122"/>
                <a:ea typeface="微软雅黑" panose="020B0503020204020204" pitchFamily="34" charset="-122"/>
              </a:rPr>
              <a:t>1</a:t>
            </a:r>
            <a:endParaRPr lang="en-US" altLang="zh-CN" dirty="0">
              <a:latin typeface="微软雅黑" panose="020B0503020204020204" pitchFamily="34" charset="-122"/>
              <a:ea typeface="微软雅黑" panose="020B0503020204020204" pitchFamily="34" charset="-122"/>
            </a:endParaRPr>
          </a:p>
          <a:p>
            <a:pPr>
              <a:lnSpc>
                <a:spcPct val="150000"/>
              </a:lnSpc>
            </a:pPr>
            <a:r>
              <a:rPr lang="zh-CN" altLang="en-US" dirty="0">
                <a:latin typeface="微软雅黑" panose="020B0503020204020204" pitchFamily="34" charset="-122"/>
                <a:ea typeface="微软雅黑" panose="020B0503020204020204" pitchFamily="34" charset="-122"/>
              </a:rPr>
              <a:t>目录</a:t>
            </a:r>
            <a:r>
              <a:rPr lang="en-US" altLang="zh-CN" dirty="0">
                <a:latin typeface="微软雅黑" panose="020B0503020204020204" pitchFamily="34" charset="-122"/>
                <a:ea typeface="微软雅黑" panose="020B0503020204020204" pitchFamily="34" charset="-122"/>
              </a:rPr>
              <a:t>2</a:t>
            </a:r>
            <a:endParaRPr lang="en-US" altLang="zh-CN" dirty="0">
              <a:latin typeface="微软雅黑" panose="020B0503020204020204" pitchFamily="34" charset="-122"/>
              <a:ea typeface="微软雅黑" panose="020B0503020204020204" pitchFamily="34" charset="-122"/>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showMasterSp="0">
  <p:cSld name="节标题">
    <p:spTree>
      <p:nvGrpSpPr>
        <p:cNvPr id="1" name=""/>
        <p:cNvGrpSpPr/>
        <p:nvPr/>
      </p:nvGrpSpPr>
      <p:grpSpPr>
        <a:xfrm>
          <a:off x="0" y="0"/>
          <a:ext cx="0" cy="0"/>
          <a:chOff x="0" y="0"/>
          <a:chExt cx="0" cy="0"/>
        </a:xfrm>
      </p:grpSpPr>
      <p:sp>
        <p:nvSpPr>
          <p:cNvPr id="7" name="标题 1"/>
          <p:cNvSpPr>
            <a:spLocks noGrp="1"/>
          </p:cNvSpPr>
          <p:nvPr>
            <p:ph type="ctrTitle" hasCustomPrompt="1"/>
          </p:nvPr>
        </p:nvSpPr>
        <p:spPr>
          <a:xfrm>
            <a:off x="4619501" y="2119826"/>
            <a:ext cx="7572500" cy="1379180"/>
          </a:xfrm>
        </p:spPr>
        <p:txBody>
          <a:bodyPr anchor="b">
            <a:noAutofit/>
          </a:bodyPr>
          <a:lstStyle>
            <a:lvl1pPr algn="r">
              <a:defRPr sz="8800"/>
            </a:lvl1pPr>
          </a:lstStyle>
          <a:p>
            <a:r>
              <a:rPr lang="zh-CN" altLang="en-US" dirty="0"/>
              <a:t>输入结束语！</a:t>
            </a:r>
            <a:endParaRPr lang="zh-CN" altLang="en-US" dirty="0"/>
          </a:p>
        </p:txBody>
      </p:sp>
      <p:grpSp>
        <p:nvGrpSpPr>
          <p:cNvPr id="8" name="组合 7"/>
          <p:cNvGrpSpPr/>
          <p:nvPr/>
        </p:nvGrpSpPr>
        <p:grpSpPr>
          <a:xfrm>
            <a:off x="11195848" y="1336459"/>
            <a:ext cx="419209" cy="411013"/>
            <a:chOff x="691349" y="533565"/>
            <a:chExt cx="419209" cy="411013"/>
          </a:xfrm>
        </p:grpSpPr>
        <p:sp>
          <p:nvSpPr>
            <p:cNvPr id="9" name="等腰三角形 8"/>
            <p:cNvSpPr/>
            <p:nvPr/>
          </p:nvSpPr>
          <p:spPr>
            <a:xfrm rot="5400000">
              <a:off x="805597" y="639618"/>
              <a:ext cx="411013" cy="198908"/>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p:cNvSpPr/>
            <p:nvPr/>
          </p:nvSpPr>
          <p:spPr>
            <a:xfrm rot="5400000">
              <a:off x="585296" y="639618"/>
              <a:ext cx="411013" cy="198908"/>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1282534" y="365126"/>
            <a:ext cx="10071265" cy="846158"/>
          </a:xfrm>
        </p:spPr>
        <p:txBody>
          <a:bodyPr/>
          <a:lstStyle/>
          <a:p>
            <a:r>
              <a:rPr lang="zh-CN" altLang="en-US" dirty="0"/>
              <a:t>单击此处编辑标题样式</a:t>
            </a:r>
            <a:endParaRPr lang="zh-CN" altLang="en-US"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0"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1282534" y="365126"/>
            <a:ext cx="10071265" cy="846158"/>
          </a:xfrm>
          <a:prstGeom prst="rect">
            <a:avLst/>
          </a:prstGeom>
        </p:spPr>
        <p:txBody>
          <a:bodyPr vert="horz" lIns="91440" tIns="45720" rIns="91440" bIns="45720" rtlCol="0" anchor="ctr">
            <a:normAutofit/>
          </a:bodyPr>
          <a:lstStyle/>
          <a:p>
            <a:r>
              <a:rPr lang="zh-CN" altLang="en-US" dirty="0"/>
              <a:t>单击此处编辑标题样式</a:t>
            </a:r>
            <a:endParaRPr lang="zh-CN" altLang="en-US" dirty="0"/>
          </a:p>
        </p:txBody>
      </p:sp>
      <p:grpSp>
        <p:nvGrpSpPr>
          <p:cNvPr id="5" name="组合 4"/>
          <p:cNvGrpSpPr/>
          <p:nvPr/>
        </p:nvGrpSpPr>
        <p:grpSpPr>
          <a:xfrm>
            <a:off x="691349" y="533565"/>
            <a:ext cx="419209" cy="411013"/>
            <a:chOff x="691349" y="533565"/>
            <a:chExt cx="419209" cy="411013"/>
          </a:xfrm>
        </p:grpSpPr>
        <p:sp>
          <p:nvSpPr>
            <p:cNvPr id="6" name="等腰三角形 5"/>
            <p:cNvSpPr/>
            <p:nvPr/>
          </p:nvSpPr>
          <p:spPr>
            <a:xfrm rot="5400000">
              <a:off x="805597" y="639618"/>
              <a:ext cx="411013" cy="198908"/>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等腰三角形 6"/>
            <p:cNvSpPr/>
            <p:nvPr/>
          </p:nvSpPr>
          <p:spPr>
            <a:xfrm rot="5400000">
              <a:off x="585296" y="639618"/>
              <a:ext cx="411013" cy="198908"/>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txStyles>
    <p:titleStyle>
      <a:lvl1pPr algn="l" defTabSz="914400" rtl="0" eaLnBrk="1" latinLnBrk="0" hangingPunct="1">
        <a:lnSpc>
          <a:spcPct val="90000"/>
        </a:lnSpc>
        <a:spcBef>
          <a:spcPct val="0"/>
        </a:spcBef>
        <a:buNone/>
        <a:defRPr sz="40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Clr>
          <a:srgbClr val="68B92E"/>
        </a:buClr>
        <a:buSzPct val="90000"/>
        <a:buFont typeface="Wingdings" panose="05000000000000000000" pitchFamily="2" charset="2"/>
        <a:buChar char="p"/>
        <a:defRPr sz="2800" kern="1200">
          <a:solidFill>
            <a:schemeClr val="tx1"/>
          </a:solidFill>
          <a:latin typeface="+mj-ea"/>
          <a:ea typeface="+mj-ea"/>
          <a:cs typeface="+mn-cs"/>
        </a:defRPr>
      </a:lvl1pPr>
      <a:lvl2pPr marL="685800" marR="0" indent="-228600" algn="l" defTabSz="914400" rtl="0" eaLnBrk="1" fontAlgn="auto" latinLnBrk="0" hangingPunct="1">
        <a:lnSpc>
          <a:spcPct val="90000"/>
        </a:lnSpc>
        <a:spcBef>
          <a:spcPts val="500"/>
        </a:spcBef>
        <a:spcAft>
          <a:spcPts val="0"/>
        </a:spcAft>
        <a:buClrTx/>
        <a:buSzPct val="90000"/>
        <a:buFont typeface="Arial" panose="020B0604020202020204" pitchFamily="34" charset="0"/>
        <a:buChar char="•"/>
        <a:defRPr sz="2400" kern="1200">
          <a:solidFill>
            <a:schemeClr val="tx1"/>
          </a:solidFill>
          <a:latin typeface="+mj-ea"/>
          <a:ea typeface="+mj-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j-ea"/>
          <a:ea typeface="+mj-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j-ea"/>
          <a:ea typeface="+mj-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j-ea"/>
          <a:ea typeface="+mj-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7" Type="http://schemas.openxmlformats.org/officeDocument/2006/relationships/notesSlide" Target="../notesSlides/notesSlide12.xml"/><Relationship Id="rId6" Type="http://schemas.openxmlformats.org/officeDocument/2006/relationships/slideLayout" Target="../slideLayouts/slideLayout9.xml"/><Relationship Id="rId5" Type="http://schemas.openxmlformats.org/officeDocument/2006/relationships/image" Target="../media/image8.png"/><Relationship Id="rId4" Type="http://schemas.openxmlformats.org/officeDocument/2006/relationships/image" Target="../media/image7.png"/><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image" Target="../media/image4.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9.xml"/><Relationship Id="rId1"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r>
              <a:rPr lang="en-US" altLang="zh-CN" sz="5400" dirty="0"/>
              <a:t>《</a:t>
            </a:r>
            <a:r>
              <a:rPr lang="zh-CN" altLang="en-US" sz="5400" dirty="0"/>
              <a:t>数据安全法</a:t>
            </a:r>
            <a:r>
              <a:rPr lang="en-US" altLang="zh-CN" sz="5400" dirty="0"/>
              <a:t>》</a:t>
            </a:r>
            <a:r>
              <a:rPr lang="zh-CN" altLang="en-US" sz="5400" dirty="0"/>
              <a:t>解读</a:t>
            </a:r>
            <a:endParaRPr lang="zh-CN" altLang="en-US" sz="54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zh-CN" altLang="en-US" dirty="0"/>
              <a:t>部分解读</a:t>
            </a:r>
            <a:r>
              <a:rPr lang="en-US" altLang="zh-CN" dirty="0"/>
              <a:t>-</a:t>
            </a:r>
            <a:r>
              <a:rPr lang="zh-CN" altLang="en-US" dirty="0"/>
              <a:t>数据交易管理</a:t>
            </a:r>
            <a:endParaRPr lang="zh-CN" altLang="en-US" dirty="0"/>
          </a:p>
        </p:txBody>
      </p:sp>
      <p:sp>
        <p:nvSpPr>
          <p:cNvPr id="27" name="文本框 26"/>
          <p:cNvSpPr txBox="1"/>
          <p:nvPr/>
        </p:nvSpPr>
        <p:spPr>
          <a:xfrm>
            <a:off x="1001487" y="1298370"/>
            <a:ext cx="10123714" cy="4757071"/>
          </a:xfrm>
          <a:prstGeom prst="rect">
            <a:avLst/>
          </a:prstGeom>
          <a:noFill/>
        </p:spPr>
        <p:txBody>
          <a:bodyPr wrap="square">
            <a:spAutoFit/>
          </a:bodyPr>
          <a:lstStyle/>
          <a:p>
            <a:pPr>
              <a:lnSpc>
                <a:spcPct val="150000"/>
              </a:lnSpc>
            </a:pPr>
            <a:r>
              <a:rPr lang="zh-CN" altLang="en-US" b="1" i="0" dirty="0">
                <a:solidFill>
                  <a:srgbClr val="333333"/>
                </a:solidFill>
                <a:effectLst/>
                <a:latin typeface="微软雅黑" panose="020B0503020204020204" pitchFamily="34" charset="-122"/>
                <a:ea typeface="微软雅黑" panose="020B0503020204020204" pitchFamily="34" charset="-122"/>
              </a:rPr>
              <a:t>第十九条　</a:t>
            </a:r>
            <a:r>
              <a:rPr lang="zh-CN" altLang="en-US" b="0" i="0" dirty="0">
                <a:solidFill>
                  <a:srgbClr val="333333"/>
                </a:solidFill>
                <a:effectLst/>
                <a:latin typeface="微软雅黑" panose="020B0503020204020204" pitchFamily="34" charset="-122"/>
                <a:ea typeface="微软雅黑" panose="020B0503020204020204" pitchFamily="34" charset="-122"/>
              </a:rPr>
              <a:t>国家建立健全数据交易管理制度，规范数据交易行为，培育数据交易市场。</a:t>
            </a:r>
            <a:endParaRPr lang="en-US" altLang="zh-CN" dirty="0">
              <a:solidFill>
                <a:srgbClr val="333333"/>
              </a:solidFill>
              <a:latin typeface="微软雅黑" panose="020B0503020204020204" pitchFamily="34" charset="-122"/>
              <a:ea typeface="微软雅黑" panose="020B0503020204020204" pitchFamily="34" charset="-122"/>
            </a:endParaRPr>
          </a:p>
          <a:p>
            <a:pPr>
              <a:lnSpc>
                <a:spcPct val="150000"/>
              </a:lnSpc>
            </a:pPr>
            <a:endParaRPr lang="en-US" altLang="zh-CN" b="0" i="0" dirty="0">
              <a:solidFill>
                <a:srgbClr val="333333"/>
              </a:solidFill>
              <a:effectLst/>
              <a:latin typeface="微软雅黑" panose="020B0503020204020204" pitchFamily="34" charset="-122"/>
              <a:ea typeface="微软雅黑" panose="020B0503020204020204" pitchFamily="34" charset="-122"/>
            </a:endParaRPr>
          </a:p>
          <a:p>
            <a:pPr>
              <a:lnSpc>
                <a:spcPct val="150000"/>
              </a:lnSpc>
            </a:pPr>
            <a:r>
              <a:rPr lang="zh-CN" altLang="en-US" sz="1600" dirty="0">
                <a:solidFill>
                  <a:srgbClr val="333333"/>
                </a:solidFill>
                <a:latin typeface="微软雅黑" panose="020B0503020204020204" pitchFamily="34" charset="-122"/>
                <a:ea typeface="微软雅黑" panose="020B0503020204020204" pitchFamily="34" charset="-122"/>
              </a:rPr>
              <a:t>解读：数据交易可以促进数据的流通，摆脱“数据孤岛”，发挥数据资源的经济价值。目前，在国内数据交易还面临着众多安全问题和挑战，需要规范数据资源交易行为，建立良好的数据交易秩序，促进数据交易服务参与者安全保障能力提升。</a:t>
            </a:r>
            <a:endParaRPr lang="en-US" altLang="zh-CN" sz="1600" dirty="0">
              <a:solidFill>
                <a:srgbClr val="333333"/>
              </a:solidFill>
              <a:latin typeface="微软雅黑" panose="020B0503020204020204" pitchFamily="34" charset="-122"/>
              <a:ea typeface="微软雅黑" panose="020B0503020204020204" pitchFamily="34" charset="-122"/>
            </a:endParaRPr>
          </a:p>
          <a:p>
            <a:pPr>
              <a:lnSpc>
                <a:spcPct val="150000"/>
              </a:lnSpc>
            </a:pPr>
            <a:r>
              <a:rPr lang="zh-CN" altLang="en-US" sz="1600" dirty="0">
                <a:solidFill>
                  <a:srgbClr val="333333"/>
                </a:solidFill>
                <a:latin typeface="微软雅黑" panose="020B0503020204020204" pitchFamily="34" charset="-122"/>
                <a:ea typeface="微软雅黑" panose="020B0503020204020204" pitchFamily="34" charset="-122"/>
              </a:rPr>
              <a:t>近年来，国内多地已</a:t>
            </a:r>
            <a:r>
              <a:rPr lang="zh-CN" altLang="en-US" sz="1600" b="0" i="0" dirty="0">
                <a:solidFill>
                  <a:srgbClr val="333333"/>
                </a:solidFill>
                <a:effectLst/>
                <a:latin typeface="-apple-system"/>
              </a:rPr>
              <a:t>开始率先探索大数据交易市场，如“</a:t>
            </a:r>
            <a:r>
              <a:rPr lang="zh-CN" altLang="en-US" sz="1600" b="0" i="0" dirty="0">
                <a:solidFill>
                  <a:srgbClr val="4D4D4D"/>
                </a:solidFill>
                <a:effectLst/>
                <a:latin typeface="-apple-system"/>
              </a:rPr>
              <a:t>贵阳大数据交易所</a:t>
            </a:r>
            <a:r>
              <a:rPr lang="zh-CN" altLang="en-US" sz="1600" b="0" i="0" dirty="0">
                <a:solidFill>
                  <a:srgbClr val="333333"/>
                </a:solidFill>
                <a:effectLst/>
                <a:latin typeface="-apple-system"/>
              </a:rPr>
              <a:t>”、“</a:t>
            </a:r>
            <a:r>
              <a:rPr lang="zh-CN" altLang="en-US" sz="1600" b="0" i="0" dirty="0">
                <a:solidFill>
                  <a:srgbClr val="4D4D4D"/>
                </a:solidFill>
                <a:effectLst/>
                <a:latin typeface="-apple-system"/>
              </a:rPr>
              <a:t>上海数据交易中心</a:t>
            </a:r>
            <a:r>
              <a:rPr lang="zh-CN" altLang="en-US" sz="1600" b="0" i="0" dirty="0">
                <a:solidFill>
                  <a:srgbClr val="333333"/>
                </a:solidFill>
                <a:effectLst/>
                <a:latin typeface="-apple-system"/>
              </a:rPr>
              <a:t>”、“</a:t>
            </a:r>
            <a:r>
              <a:rPr lang="zh-CN" altLang="en-US" sz="1600" b="0" i="0" dirty="0">
                <a:solidFill>
                  <a:srgbClr val="333333"/>
                </a:solidFill>
                <a:effectLst/>
                <a:latin typeface="PingFang SC"/>
              </a:rPr>
              <a:t>北京国际大数据交易所</a:t>
            </a:r>
            <a:r>
              <a:rPr lang="zh-CN" altLang="en-US" sz="1600" b="0" i="0" dirty="0">
                <a:solidFill>
                  <a:srgbClr val="333333"/>
                </a:solidFill>
                <a:effectLst/>
                <a:latin typeface="-apple-system"/>
              </a:rPr>
              <a:t>”等。从交易市场化要素角度来看，其落地实施的相关配套细则并不完善，让数据发挥作用还需设计出配套制度。</a:t>
            </a:r>
            <a:endParaRPr lang="en-US" altLang="zh-CN" sz="1600" b="0" i="0" dirty="0">
              <a:solidFill>
                <a:srgbClr val="333333"/>
              </a:solidFill>
              <a:effectLst/>
              <a:latin typeface="-apple-system"/>
            </a:endParaRPr>
          </a:p>
          <a:p>
            <a:pPr>
              <a:lnSpc>
                <a:spcPct val="150000"/>
              </a:lnSpc>
            </a:pPr>
            <a:r>
              <a:rPr lang="zh-CN" altLang="en-US" sz="1600" b="0" i="0" dirty="0">
                <a:solidFill>
                  <a:srgbClr val="333333"/>
                </a:solidFill>
                <a:effectLst/>
                <a:latin typeface="-apple-system"/>
              </a:rPr>
              <a:t>相关标准的发布：</a:t>
            </a:r>
            <a:endParaRPr lang="en-US" altLang="zh-CN" sz="1600" b="0" i="0" dirty="0">
              <a:solidFill>
                <a:srgbClr val="333333"/>
              </a:solidFill>
              <a:effectLst/>
              <a:latin typeface="-apple-system"/>
            </a:endParaRPr>
          </a:p>
          <a:p>
            <a:pPr marL="285750" indent="-285750">
              <a:lnSpc>
                <a:spcPct val="150000"/>
              </a:lnSpc>
              <a:buClr>
                <a:schemeClr val="accent1"/>
              </a:buClr>
              <a:buFont typeface="Wingdings" panose="05000000000000000000" pitchFamily="2" charset="2"/>
              <a:buChar char="p"/>
            </a:pPr>
            <a:r>
              <a:rPr lang="en-US" altLang="zh-CN" sz="1600" dirty="0">
                <a:solidFill>
                  <a:srgbClr val="333333"/>
                </a:solidFill>
                <a:latin typeface="-apple-system"/>
              </a:rPr>
              <a:t>GB/T 37932《</a:t>
            </a:r>
            <a:r>
              <a:rPr lang="zh-CN" altLang="en-US" sz="1600" dirty="0">
                <a:solidFill>
                  <a:srgbClr val="333333"/>
                </a:solidFill>
                <a:latin typeface="-apple-system"/>
              </a:rPr>
              <a:t>信息安全技术 数据交易服务安全要求</a:t>
            </a:r>
            <a:r>
              <a:rPr lang="en-US" altLang="zh-CN" sz="1600" dirty="0">
                <a:solidFill>
                  <a:srgbClr val="333333"/>
                </a:solidFill>
                <a:latin typeface="-apple-system"/>
              </a:rPr>
              <a:t>》</a:t>
            </a:r>
            <a:endParaRPr lang="en-US" altLang="zh-CN" sz="1600" dirty="0">
              <a:solidFill>
                <a:srgbClr val="333333"/>
              </a:solidFill>
              <a:latin typeface="-apple-system"/>
            </a:endParaRPr>
          </a:p>
          <a:p>
            <a:pPr marL="285750" indent="-285750">
              <a:lnSpc>
                <a:spcPct val="150000"/>
              </a:lnSpc>
              <a:buClr>
                <a:schemeClr val="accent1"/>
              </a:buClr>
              <a:buFont typeface="Wingdings" panose="05000000000000000000" pitchFamily="2" charset="2"/>
              <a:buChar char="p"/>
            </a:pPr>
            <a:r>
              <a:rPr lang="en-US" altLang="zh-CN" sz="1600" dirty="0">
                <a:solidFill>
                  <a:srgbClr val="333333"/>
                </a:solidFill>
                <a:latin typeface="-apple-system"/>
              </a:rPr>
              <a:t>GB/T 36343《</a:t>
            </a:r>
            <a:r>
              <a:rPr lang="zh-CN" altLang="en-US" sz="1600" dirty="0">
                <a:solidFill>
                  <a:srgbClr val="333333"/>
                </a:solidFill>
                <a:latin typeface="-apple-system"/>
              </a:rPr>
              <a:t>信息安全技术 数据交易服务平台 交易数据描述</a:t>
            </a:r>
            <a:r>
              <a:rPr lang="en-US" altLang="zh-CN" sz="1600" dirty="0">
                <a:solidFill>
                  <a:srgbClr val="333333"/>
                </a:solidFill>
                <a:latin typeface="-apple-system"/>
              </a:rPr>
              <a:t>》</a:t>
            </a:r>
            <a:endParaRPr lang="en-US" altLang="zh-CN" sz="1600" dirty="0">
              <a:solidFill>
                <a:srgbClr val="333333"/>
              </a:solidFill>
              <a:latin typeface="-apple-system"/>
            </a:endParaRPr>
          </a:p>
          <a:p>
            <a:pPr marL="285750" indent="-285750">
              <a:lnSpc>
                <a:spcPct val="150000"/>
              </a:lnSpc>
              <a:buClr>
                <a:schemeClr val="accent1"/>
              </a:buClr>
              <a:buFont typeface="Wingdings" panose="05000000000000000000" pitchFamily="2" charset="2"/>
              <a:buChar char="p"/>
            </a:pPr>
            <a:r>
              <a:rPr lang="en-US" altLang="zh-CN" sz="1600" dirty="0">
                <a:solidFill>
                  <a:srgbClr val="333333"/>
                </a:solidFill>
                <a:latin typeface="-apple-system"/>
              </a:rPr>
              <a:t>GB/T 37728 《</a:t>
            </a:r>
            <a:r>
              <a:rPr lang="zh-CN" altLang="en-US" sz="1600" b="0" i="0" dirty="0">
                <a:solidFill>
                  <a:srgbClr val="333333"/>
                </a:solidFill>
                <a:effectLst/>
                <a:latin typeface="PingFang SC"/>
              </a:rPr>
              <a:t>信息技术 数据交易服务平台 通用功能要求</a:t>
            </a:r>
            <a:r>
              <a:rPr lang="en-US" altLang="zh-CN" sz="1600" dirty="0">
                <a:solidFill>
                  <a:srgbClr val="333333"/>
                </a:solidFill>
                <a:latin typeface="-apple-system"/>
              </a:rPr>
              <a:t>》</a:t>
            </a:r>
            <a:endParaRPr lang="zh-CN" altLang="en-US" sz="1600" dirty="0">
              <a:solidFill>
                <a:srgbClr val="333333"/>
              </a:solidFill>
              <a:latin typeface="微软雅黑" panose="020B0503020204020204" pitchFamily="34" charset="-122"/>
              <a:ea typeface="微软雅黑" panose="020B0503020204020204" pitchFamily="34" charset="-122"/>
            </a:endParaRPr>
          </a:p>
        </p:txBody>
      </p:sp>
      <p:cxnSp>
        <p:nvCxnSpPr>
          <p:cNvPr id="28" name="直接连接符 27"/>
          <p:cNvCxnSpPr/>
          <p:nvPr/>
        </p:nvCxnSpPr>
        <p:spPr>
          <a:xfrm>
            <a:off x="1050471" y="1981200"/>
            <a:ext cx="10091057" cy="0"/>
          </a:xfrm>
          <a:prstGeom prst="line">
            <a:avLst/>
          </a:prstGeom>
          <a:ln w="31750" cmpd="thickThin">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dirty="0"/>
              <a:t>第三章 数据安全制度</a:t>
            </a:r>
            <a:endParaRPr lang="zh-CN" altLang="en-US" dirty="0"/>
          </a:p>
        </p:txBody>
      </p:sp>
      <p:sp>
        <p:nvSpPr>
          <p:cNvPr id="5" name="副标题 4"/>
          <p:cNvSpPr>
            <a:spLocks noGrp="1"/>
          </p:cNvSpPr>
          <p:nvPr>
            <p:ph type="subTitle" idx="1"/>
          </p:nvPr>
        </p:nvSpPr>
        <p:spPr/>
        <p:txBody>
          <a:bodyPr/>
          <a:lstStyle/>
          <a:p>
            <a:endParaRPr lang="zh-CN" alt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zh-CN" altLang="en-US" dirty="0"/>
              <a:t>数据安全制度</a:t>
            </a:r>
            <a:endParaRPr lang="zh-CN" altLang="en-US" dirty="0"/>
          </a:p>
        </p:txBody>
      </p:sp>
      <p:grpSp>
        <p:nvGrpSpPr>
          <p:cNvPr id="5" name="Group 4"/>
          <p:cNvGrpSpPr>
            <a:grpSpLocks noChangeAspect="1"/>
          </p:cNvGrpSpPr>
          <p:nvPr/>
        </p:nvGrpSpPr>
        <p:grpSpPr bwMode="auto">
          <a:xfrm>
            <a:off x="4151784" y="1646724"/>
            <a:ext cx="3888432" cy="3388459"/>
            <a:chOff x="2093" y="638"/>
            <a:chExt cx="3492" cy="3043"/>
          </a:xfrm>
        </p:grpSpPr>
        <p:sp>
          <p:nvSpPr>
            <p:cNvPr id="6" name="Freeform 5"/>
            <p:cNvSpPr/>
            <p:nvPr/>
          </p:nvSpPr>
          <p:spPr bwMode="auto">
            <a:xfrm>
              <a:off x="2945" y="638"/>
              <a:ext cx="1674" cy="1781"/>
            </a:xfrm>
            <a:custGeom>
              <a:avLst/>
              <a:gdLst>
                <a:gd name="T0" fmla="*/ 883 w 1674"/>
                <a:gd name="T1" fmla="*/ 0 h 1781"/>
                <a:gd name="T2" fmla="*/ 0 w 1674"/>
                <a:gd name="T3" fmla="*/ 1554 h 1781"/>
                <a:gd name="T4" fmla="*/ 443 w 1674"/>
                <a:gd name="T5" fmla="*/ 1471 h 1781"/>
                <a:gd name="T6" fmla="*/ 883 w 1674"/>
                <a:gd name="T7" fmla="*/ 675 h 1781"/>
                <a:gd name="T8" fmla="*/ 1503 w 1674"/>
                <a:gd name="T9" fmla="*/ 1781 h 1781"/>
                <a:gd name="T10" fmla="*/ 1674 w 1674"/>
                <a:gd name="T11" fmla="*/ 1357 h 1781"/>
                <a:gd name="T12" fmla="*/ 883 w 1674"/>
                <a:gd name="T13" fmla="*/ 0 h 1781"/>
              </a:gdLst>
              <a:ahLst/>
              <a:cxnLst>
                <a:cxn ang="0">
                  <a:pos x="T0" y="T1"/>
                </a:cxn>
                <a:cxn ang="0">
                  <a:pos x="T2" y="T3"/>
                </a:cxn>
                <a:cxn ang="0">
                  <a:pos x="T4" y="T5"/>
                </a:cxn>
                <a:cxn ang="0">
                  <a:pos x="T6" y="T7"/>
                </a:cxn>
                <a:cxn ang="0">
                  <a:pos x="T8" y="T9"/>
                </a:cxn>
                <a:cxn ang="0">
                  <a:pos x="T10" y="T11"/>
                </a:cxn>
                <a:cxn ang="0">
                  <a:pos x="T12" y="T13"/>
                </a:cxn>
              </a:cxnLst>
              <a:rect l="0" t="0" r="r" b="b"/>
              <a:pathLst>
                <a:path w="1674" h="1781">
                  <a:moveTo>
                    <a:pt x="883" y="0"/>
                  </a:moveTo>
                  <a:lnTo>
                    <a:pt x="0" y="1554"/>
                  </a:lnTo>
                  <a:lnTo>
                    <a:pt x="443" y="1471"/>
                  </a:lnTo>
                  <a:lnTo>
                    <a:pt x="883" y="675"/>
                  </a:lnTo>
                  <a:lnTo>
                    <a:pt x="1503" y="1781"/>
                  </a:lnTo>
                  <a:lnTo>
                    <a:pt x="1674" y="1357"/>
                  </a:lnTo>
                  <a:lnTo>
                    <a:pt x="883" y="0"/>
                  </a:lnTo>
                  <a:close/>
                </a:path>
              </a:pathLst>
            </a:custGeom>
            <a:solidFill>
              <a:srgbClr val="40A3E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 name="Freeform 6"/>
            <p:cNvSpPr/>
            <p:nvPr/>
          </p:nvSpPr>
          <p:spPr bwMode="auto">
            <a:xfrm>
              <a:off x="3388" y="1313"/>
              <a:ext cx="1060" cy="1182"/>
            </a:xfrm>
            <a:custGeom>
              <a:avLst/>
              <a:gdLst>
                <a:gd name="T0" fmla="*/ 447 w 1060"/>
                <a:gd name="T1" fmla="*/ 659 h 1182"/>
                <a:gd name="T2" fmla="*/ 137 w 1060"/>
                <a:gd name="T3" fmla="*/ 1182 h 1182"/>
                <a:gd name="T4" fmla="*/ 0 w 1060"/>
                <a:gd name="T5" fmla="*/ 796 h 1182"/>
                <a:gd name="T6" fmla="*/ 440 w 1060"/>
                <a:gd name="T7" fmla="*/ 0 h 1182"/>
                <a:gd name="T8" fmla="*/ 1060 w 1060"/>
                <a:gd name="T9" fmla="*/ 1106 h 1182"/>
                <a:gd name="T10" fmla="*/ 644 w 1060"/>
                <a:gd name="T11" fmla="*/ 1038 h 1182"/>
                <a:gd name="T12" fmla="*/ 447 w 1060"/>
                <a:gd name="T13" fmla="*/ 659 h 1182"/>
              </a:gdLst>
              <a:ahLst/>
              <a:cxnLst>
                <a:cxn ang="0">
                  <a:pos x="T0" y="T1"/>
                </a:cxn>
                <a:cxn ang="0">
                  <a:pos x="T2" y="T3"/>
                </a:cxn>
                <a:cxn ang="0">
                  <a:pos x="T4" y="T5"/>
                </a:cxn>
                <a:cxn ang="0">
                  <a:pos x="T6" y="T7"/>
                </a:cxn>
                <a:cxn ang="0">
                  <a:pos x="T8" y="T9"/>
                </a:cxn>
                <a:cxn ang="0">
                  <a:pos x="T10" y="T11"/>
                </a:cxn>
                <a:cxn ang="0">
                  <a:pos x="T12" y="T13"/>
                </a:cxn>
              </a:cxnLst>
              <a:rect l="0" t="0" r="r" b="b"/>
              <a:pathLst>
                <a:path w="1060" h="1182">
                  <a:moveTo>
                    <a:pt x="447" y="659"/>
                  </a:moveTo>
                  <a:lnTo>
                    <a:pt x="137" y="1182"/>
                  </a:lnTo>
                  <a:lnTo>
                    <a:pt x="0" y="796"/>
                  </a:lnTo>
                  <a:lnTo>
                    <a:pt x="440" y="0"/>
                  </a:lnTo>
                  <a:lnTo>
                    <a:pt x="1060" y="1106"/>
                  </a:lnTo>
                  <a:lnTo>
                    <a:pt x="644" y="1038"/>
                  </a:lnTo>
                  <a:lnTo>
                    <a:pt x="447" y="659"/>
                  </a:lnTo>
                  <a:close/>
                </a:path>
              </a:pathLst>
            </a:custGeom>
            <a:solidFill>
              <a:srgbClr val="3A96D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 name="Freeform 7"/>
            <p:cNvSpPr/>
            <p:nvPr/>
          </p:nvSpPr>
          <p:spPr bwMode="auto">
            <a:xfrm>
              <a:off x="2093" y="2223"/>
              <a:ext cx="1825" cy="1458"/>
            </a:xfrm>
            <a:custGeom>
              <a:avLst/>
              <a:gdLst>
                <a:gd name="T0" fmla="*/ 1219 w 1825"/>
                <a:gd name="T1" fmla="*/ 0 h 1458"/>
                <a:gd name="T2" fmla="*/ 587 w 1825"/>
                <a:gd name="T3" fmla="*/ 1117 h 1458"/>
                <a:gd name="T4" fmla="*/ 1527 w 1825"/>
                <a:gd name="T5" fmla="*/ 1144 h 1458"/>
                <a:gd name="T6" fmla="*/ 1825 w 1825"/>
                <a:gd name="T7" fmla="*/ 1458 h 1458"/>
                <a:gd name="T8" fmla="*/ 0 w 1825"/>
                <a:gd name="T9" fmla="*/ 1458 h 1458"/>
                <a:gd name="T10" fmla="*/ 769 w 1825"/>
                <a:gd name="T11" fmla="*/ 94 h 1458"/>
                <a:gd name="T12" fmla="*/ 1219 w 1825"/>
                <a:gd name="T13" fmla="*/ 0 h 1458"/>
              </a:gdLst>
              <a:ahLst/>
              <a:cxnLst>
                <a:cxn ang="0">
                  <a:pos x="T0" y="T1"/>
                </a:cxn>
                <a:cxn ang="0">
                  <a:pos x="T2" y="T3"/>
                </a:cxn>
                <a:cxn ang="0">
                  <a:pos x="T4" y="T5"/>
                </a:cxn>
                <a:cxn ang="0">
                  <a:pos x="T6" y="T7"/>
                </a:cxn>
                <a:cxn ang="0">
                  <a:pos x="T8" y="T9"/>
                </a:cxn>
                <a:cxn ang="0">
                  <a:pos x="T10" y="T11"/>
                </a:cxn>
                <a:cxn ang="0">
                  <a:pos x="T12" y="T13"/>
                </a:cxn>
              </a:cxnLst>
              <a:rect l="0" t="0" r="r" b="b"/>
              <a:pathLst>
                <a:path w="1825" h="1458">
                  <a:moveTo>
                    <a:pt x="1219" y="0"/>
                  </a:moveTo>
                  <a:lnTo>
                    <a:pt x="587" y="1117"/>
                  </a:lnTo>
                  <a:lnTo>
                    <a:pt x="1527" y="1144"/>
                  </a:lnTo>
                  <a:lnTo>
                    <a:pt x="1825" y="1458"/>
                  </a:lnTo>
                  <a:lnTo>
                    <a:pt x="0" y="1458"/>
                  </a:lnTo>
                  <a:lnTo>
                    <a:pt x="769" y="94"/>
                  </a:lnTo>
                  <a:lnTo>
                    <a:pt x="1219" y="0"/>
                  </a:lnTo>
                  <a:close/>
                </a:path>
              </a:pathLst>
            </a:custGeom>
            <a:solidFill>
              <a:srgbClr val="7488A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 name="Freeform 8"/>
            <p:cNvSpPr/>
            <p:nvPr/>
          </p:nvSpPr>
          <p:spPr bwMode="auto">
            <a:xfrm>
              <a:off x="2680" y="2223"/>
              <a:ext cx="1238" cy="1144"/>
            </a:xfrm>
            <a:custGeom>
              <a:avLst/>
              <a:gdLst>
                <a:gd name="T0" fmla="*/ 575 w 1238"/>
                <a:gd name="T1" fmla="*/ 758 h 1144"/>
                <a:gd name="T2" fmla="*/ 776 w 1238"/>
                <a:gd name="T3" fmla="*/ 398 h 1144"/>
                <a:gd name="T4" fmla="*/ 632 w 1238"/>
                <a:gd name="T5" fmla="*/ 0 h 1144"/>
                <a:gd name="T6" fmla="*/ 0 w 1238"/>
                <a:gd name="T7" fmla="*/ 1117 h 1144"/>
                <a:gd name="T8" fmla="*/ 940 w 1238"/>
                <a:gd name="T9" fmla="*/ 1144 h 1144"/>
                <a:gd name="T10" fmla="*/ 1238 w 1238"/>
                <a:gd name="T11" fmla="*/ 765 h 1144"/>
                <a:gd name="T12" fmla="*/ 575 w 1238"/>
                <a:gd name="T13" fmla="*/ 758 h 1144"/>
              </a:gdLst>
              <a:ahLst/>
              <a:cxnLst>
                <a:cxn ang="0">
                  <a:pos x="T0" y="T1"/>
                </a:cxn>
                <a:cxn ang="0">
                  <a:pos x="T2" y="T3"/>
                </a:cxn>
                <a:cxn ang="0">
                  <a:pos x="T4" y="T5"/>
                </a:cxn>
                <a:cxn ang="0">
                  <a:pos x="T6" y="T7"/>
                </a:cxn>
                <a:cxn ang="0">
                  <a:pos x="T8" y="T9"/>
                </a:cxn>
                <a:cxn ang="0">
                  <a:pos x="T10" y="T11"/>
                </a:cxn>
                <a:cxn ang="0">
                  <a:pos x="T12" y="T13"/>
                </a:cxn>
              </a:cxnLst>
              <a:rect l="0" t="0" r="r" b="b"/>
              <a:pathLst>
                <a:path w="1238" h="1144">
                  <a:moveTo>
                    <a:pt x="575" y="758"/>
                  </a:moveTo>
                  <a:lnTo>
                    <a:pt x="776" y="398"/>
                  </a:lnTo>
                  <a:lnTo>
                    <a:pt x="632" y="0"/>
                  </a:lnTo>
                  <a:lnTo>
                    <a:pt x="0" y="1117"/>
                  </a:lnTo>
                  <a:lnTo>
                    <a:pt x="940" y="1144"/>
                  </a:lnTo>
                  <a:lnTo>
                    <a:pt x="1238" y="765"/>
                  </a:lnTo>
                  <a:lnTo>
                    <a:pt x="575" y="758"/>
                  </a:lnTo>
                  <a:close/>
                </a:path>
              </a:pathLst>
            </a:custGeom>
            <a:solidFill>
              <a:srgbClr val="6B7D9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 name="Freeform 9"/>
            <p:cNvSpPr/>
            <p:nvPr/>
          </p:nvSpPr>
          <p:spPr bwMode="auto">
            <a:xfrm>
              <a:off x="3781" y="2495"/>
              <a:ext cx="1209" cy="872"/>
            </a:xfrm>
            <a:custGeom>
              <a:avLst/>
              <a:gdLst>
                <a:gd name="T0" fmla="*/ 634 w 1209"/>
                <a:gd name="T1" fmla="*/ 486 h 872"/>
                <a:gd name="T2" fmla="*/ 300 w 1209"/>
                <a:gd name="T3" fmla="*/ 486 h 872"/>
                <a:gd name="T4" fmla="*/ 0 w 1209"/>
                <a:gd name="T5" fmla="*/ 872 h 872"/>
                <a:gd name="T6" fmla="*/ 1209 w 1209"/>
                <a:gd name="T7" fmla="*/ 872 h 872"/>
                <a:gd name="T8" fmla="*/ 755 w 1209"/>
                <a:gd name="T9" fmla="*/ 50 h 872"/>
                <a:gd name="T10" fmla="*/ 350 w 1209"/>
                <a:gd name="T11" fmla="*/ 0 h 872"/>
                <a:gd name="T12" fmla="*/ 634 w 1209"/>
                <a:gd name="T13" fmla="*/ 486 h 872"/>
              </a:gdLst>
              <a:ahLst/>
              <a:cxnLst>
                <a:cxn ang="0">
                  <a:pos x="T0" y="T1"/>
                </a:cxn>
                <a:cxn ang="0">
                  <a:pos x="T2" y="T3"/>
                </a:cxn>
                <a:cxn ang="0">
                  <a:pos x="T4" y="T5"/>
                </a:cxn>
                <a:cxn ang="0">
                  <a:pos x="T6" y="T7"/>
                </a:cxn>
                <a:cxn ang="0">
                  <a:pos x="T8" y="T9"/>
                </a:cxn>
                <a:cxn ang="0">
                  <a:pos x="T10" y="T11"/>
                </a:cxn>
                <a:cxn ang="0">
                  <a:pos x="T12" y="T13"/>
                </a:cxn>
              </a:cxnLst>
              <a:rect l="0" t="0" r="r" b="b"/>
              <a:pathLst>
                <a:path w="1209" h="872">
                  <a:moveTo>
                    <a:pt x="634" y="486"/>
                  </a:moveTo>
                  <a:lnTo>
                    <a:pt x="300" y="486"/>
                  </a:lnTo>
                  <a:lnTo>
                    <a:pt x="0" y="872"/>
                  </a:lnTo>
                  <a:lnTo>
                    <a:pt x="1209" y="872"/>
                  </a:lnTo>
                  <a:lnTo>
                    <a:pt x="755" y="50"/>
                  </a:lnTo>
                  <a:lnTo>
                    <a:pt x="350" y="0"/>
                  </a:lnTo>
                  <a:lnTo>
                    <a:pt x="634" y="486"/>
                  </a:lnTo>
                  <a:close/>
                </a:path>
              </a:pathLst>
            </a:custGeom>
            <a:solidFill>
              <a:srgbClr val="52627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 name="Freeform 10"/>
            <p:cNvSpPr/>
            <p:nvPr/>
          </p:nvSpPr>
          <p:spPr bwMode="auto">
            <a:xfrm>
              <a:off x="3781" y="2123"/>
              <a:ext cx="1804" cy="1558"/>
            </a:xfrm>
            <a:custGeom>
              <a:avLst/>
              <a:gdLst>
                <a:gd name="T0" fmla="*/ 1804 w 1804"/>
                <a:gd name="T1" fmla="*/ 1558 h 1558"/>
                <a:gd name="T2" fmla="*/ 906 w 1804"/>
                <a:gd name="T3" fmla="*/ 0 h 1558"/>
                <a:gd name="T4" fmla="*/ 755 w 1804"/>
                <a:gd name="T5" fmla="*/ 422 h 1558"/>
                <a:gd name="T6" fmla="*/ 1209 w 1804"/>
                <a:gd name="T7" fmla="*/ 1244 h 1558"/>
                <a:gd name="T8" fmla="*/ 0 w 1804"/>
                <a:gd name="T9" fmla="*/ 1244 h 1558"/>
                <a:gd name="T10" fmla="*/ 251 w 1804"/>
                <a:gd name="T11" fmla="*/ 1558 h 1558"/>
                <a:gd name="T12" fmla="*/ 1804 w 1804"/>
                <a:gd name="T13" fmla="*/ 1558 h 1558"/>
              </a:gdLst>
              <a:ahLst/>
              <a:cxnLst>
                <a:cxn ang="0">
                  <a:pos x="T0" y="T1"/>
                </a:cxn>
                <a:cxn ang="0">
                  <a:pos x="T2" y="T3"/>
                </a:cxn>
                <a:cxn ang="0">
                  <a:pos x="T4" y="T5"/>
                </a:cxn>
                <a:cxn ang="0">
                  <a:pos x="T6" y="T7"/>
                </a:cxn>
                <a:cxn ang="0">
                  <a:pos x="T8" y="T9"/>
                </a:cxn>
                <a:cxn ang="0">
                  <a:pos x="T10" y="T11"/>
                </a:cxn>
                <a:cxn ang="0">
                  <a:pos x="T12" y="T13"/>
                </a:cxn>
              </a:cxnLst>
              <a:rect l="0" t="0" r="r" b="b"/>
              <a:pathLst>
                <a:path w="1804" h="1558">
                  <a:moveTo>
                    <a:pt x="1804" y="1558"/>
                  </a:moveTo>
                  <a:lnTo>
                    <a:pt x="906" y="0"/>
                  </a:lnTo>
                  <a:lnTo>
                    <a:pt x="755" y="422"/>
                  </a:lnTo>
                  <a:lnTo>
                    <a:pt x="1209" y="1244"/>
                  </a:lnTo>
                  <a:lnTo>
                    <a:pt x="0" y="1244"/>
                  </a:lnTo>
                  <a:lnTo>
                    <a:pt x="251" y="1558"/>
                  </a:lnTo>
                  <a:lnTo>
                    <a:pt x="1804" y="1558"/>
                  </a:lnTo>
                  <a:close/>
                </a:path>
              </a:pathLst>
            </a:custGeom>
            <a:solidFill>
              <a:srgbClr val="5A6B7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cxnSp>
        <p:nvCxnSpPr>
          <p:cNvPr id="12" name="直接连接符 11"/>
          <p:cNvCxnSpPr/>
          <p:nvPr/>
        </p:nvCxnSpPr>
        <p:spPr>
          <a:xfrm>
            <a:off x="7377669" y="3881013"/>
            <a:ext cx="461059" cy="0"/>
          </a:xfrm>
          <a:prstGeom prst="line">
            <a:avLst/>
          </a:prstGeom>
          <a:ln w="19050">
            <a:solidFill>
              <a:schemeClr val="tx1">
                <a:lumMod val="50000"/>
                <a:lumOff val="50000"/>
              </a:schemeClr>
            </a:solidFill>
            <a:prstDash val="sysDot"/>
            <a:tailEnd type="ova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flipH="1">
            <a:off x="5015880" y="2656877"/>
            <a:ext cx="504056" cy="0"/>
          </a:xfrm>
          <a:prstGeom prst="line">
            <a:avLst/>
          </a:prstGeom>
          <a:ln w="19050">
            <a:solidFill>
              <a:schemeClr val="tx1">
                <a:lumMod val="50000"/>
                <a:lumOff val="50000"/>
              </a:schemeClr>
            </a:solidFill>
            <a:prstDash val="sysDot"/>
            <a:tailEnd type="ova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flipH="1">
            <a:off x="3854239" y="4737813"/>
            <a:ext cx="392346" cy="0"/>
          </a:xfrm>
          <a:prstGeom prst="line">
            <a:avLst/>
          </a:prstGeom>
          <a:ln w="19050">
            <a:solidFill>
              <a:schemeClr val="tx1">
                <a:lumMod val="50000"/>
                <a:lumOff val="50000"/>
              </a:schemeClr>
            </a:solidFill>
            <a:prstDash val="sysDot"/>
            <a:tailEnd type="oval"/>
          </a:ln>
        </p:spPr>
        <p:style>
          <a:lnRef idx="1">
            <a:schemeClr val="accent1"/>
          </a:lnRef>
          <a:fillRef idx="0">
            <a:schemeClr val="accent1"/>
          </a:fillRef>
          <a:effectRef idx="0">
            <a:schemeClr val="accent1"/>
          </a:effectRef>
          <a:fontRef idx="minor">
            <a:schemeClr val="tx1"/>
          </a:fontRef>
        </p:style>
      </p:cxnSp>
      <p:sp>
        <p:nvSpPr>
          <p:cNvPr id="15" name="文本框 14"/>
          <p:cNvSpPr txBox="1"/>
          <p:nvPr/>
        </p:nvSpPr>
        <p:spPr>
          <a:xfrm>
            <a:off x="5300607" y="2750891"/>
            <a:ext cx="1641639" cy="584775"/>
          </a:xfrm>
          <a:prstGeom prst="rect">
            <a:avLst/>
          </a:prstGeom>
          <a:noFill/>
        </p:spPr>
        <p:txBody>
          <a:bodyPr wrap="square" rtlCol="0">
            <a:spAutoFit/>
          </a:bodyPr>
          <a:lstStyle/>
          <a:p>
            <a:pPr algn="ctr"/>
            <a:r>
              <a:rPr lang="zh-CN" altLang="en-US"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数据分类分级与重点保护</a:t>
            </a:r>
            <a:endParaRPr lang="en-US" altLang="zh-CN"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16" name="文本框 15"/>
          <p:cNvSpPr txBox="1"/>
          <p:nvPr/>
        </p:nvSpPr>
        <p:spPr>
          <a:xfrm>
            <a:off x="4382098" y="4395366"/>
            <a:ext cx="1618338" cy="338554"/>
          </a:xfrm>
          <a:prstGeom prst="rect">
            <a:avLst/>
          </a:prstGeom>
          <a:noFill/>
        </p:spPr>
        <p:txBody>
          <a:bodyPr wrap="square" rtlCol="0">
            <a:spAutoFit/>
          </a:bodyPr>
          <a:lstStyle/>
          <a:p>
            <a:pPr algn="ctr"/>
            <a:r>
              <a:rPr lang="zh-CN" altLang="en-US"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数据安全运营</a:t>
            </a:r>
            <a:endParaRPr lang="en-US" altLang="zh-CN"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17" name="文本框 16"/>
          <p:cNvSpPr txBox="1"/>
          <p:nvPr/>
        </p:nvSpPr>
        <p:spPr>
          <a:xfrm>
            <a:off x="6183969" y="4445426"/>
            <a:ext cx="1701355" cy="584775"/>
          </a:xfrm>
          <a:prstGeom prst="rect">
            <a:avLst/>
          </a:prstGeom>
          <a:noFill/>
        </p:spPr>
        <p:txBody>
          <a:bodyPr wrap="square" rtlCol="0">
            <a:spAutoFit/>
          </a:bodyPr>
          <a:lstStyle/>
          <a:p>
            <a:pPr algn="ctr"/>
            <a:r>
              <a:rPr lang="zh-CN" altLang="en-US"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数据安全审查与管制</a:t>
            </a:r>
            <a:endParaRPr lang="en-US" altLang="zh-CN"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2" name="文本框 1"/>
          <p:cNvSpPr txBox="1"/>
          <p:nvPr/>
        </p:nvSpPr>
        <p:spPr>
          <a:xfrm>
            <a:off x="991725" y="1380337"/>
            <a:ext cx="3840240" cy="2031325"/>
          </a:xfrm>
          <a:prstGeom prst="rect">
            <a:avLst/>
          </a:prstGeom>
          <a:noFill/>
        </p:spPr>
        <p:txBody>
          <a:bodyPr wrap="square" rtlCol="0">
            <a:spAutoFit/>
          </a:bodyPr>
          <a:lstStyle/>
          <a:p>
            <a:pPr marL="285750" lvl="0" indent="-285750" algn="just">
              <a:buClr>
                <a:schemeClr val="accent1"/>
              </a:buClr>
              <a:buFont typeface="Wingdings" panose="05000000000000000000" pitchFamily="2" charset="2"/>
              <a:buChar char="p"/>
              <a:tabLst>
                <a:tab pos="457200" algn="l"/>
              </a:tabLst>
            </a:pPr>
            <a:r>
              <a:rPr lang="zh-CN" altLang="zh-CN" sz="1800" kern="100" dirty="0">
                <a:effectLst/>
                <a:latin typeface="+mn-ea"/>
                <a:cs typeface="Times New Roman" panose="02020603050405020304" pitchFamily="18" charset="0"/>
              </a:rPr>
              <a:t>国家建立</a:t>
            </a:r>
            <a:r>
              <a:rPr lang="zh-CN" altLang="zh-CN" sz="1800" b="1" kern="100" dirty="0">
                <a:solidFill>
                  <a:srgbClr val="6FBA2C"/>
                </a:solidFill>
                <a:effectLst/>
                <a:latin typeface="+mn-ea"/>
                <a:cs typeface="Times New Roman" panose="02020603050405020304" pitchFamily="18" charset="0"/>
              </a:rPr>
              <a:t>数据分类分级保护制度</a:t>
            </a:r>
            <a:r>
              <a:rPr lang="zh-CN" altLang="zh-CN" sz="1800" kern="100" dirty="0">
                <a:effectLst/>
                <a:latin typeface="+mn-ea"/>
                <a:cs typeface="Times New Roman" panose="02020603050405020304" pitchFamily="18" charset="0"/>
              </a:rPr>
              <a:t>，依据</a:t>
            </a:r>
            <a:r>
              <a:rPr lang="zh-CN" altLang="zh-CN" sz="1800" kern="100" dirty="0">
                <a:solidFill>
                  <a:srgbClr val="333333"/>
                </a:solidFill>
                <a:effectLst/>
                <a:latin typeface="+mn-ea"/>
                <a:cs typeface="Times New Roman" panose="02020603050405020304" pitchFamily="18" charset="0"/>
              </a:rPr>
              <a:t>危害程度，对数据实行</a:t>
            </a:r>
            <a:r>
              <a:rPr lang="zh-CN" altLang="zh-CN" sz="1800" b="1" kern="100" dirty="0">
                <a:solidFill>
                  <a:srgbClr val="6FBA2C"/>
                </a:solidFill>
                <a:effectLst/>
                <a:latin typeface="+mn-ea"/>
                <a:cs typeface="Times New Roman" panose="02020603050405020304" pitchFamily="18" charset="0"/>
              </a:rPr>
              <a:t>分类分级保护</a:t>
            </a:r>
            <a:r>
              <a:rPr lang="zh-CN" altLang="zh-CN" sz="1800" kern="100" dirty="0">
                <a:solidFill>
                  <a:srgbClr val="333333"/>
                </a:solidFill>
                <a:effectLst/>
                <a:latin typeface="+mn-ea"/>
                <a:cs typeface="Times New Roman" panose="02020603050405020304" pitchFamily="18" charset="0"/>
              </a:rPr>
              <a:t>。</a:t>
            </a:r>
            <a:endParaRPr lang="zh-CN" altLang="zh-CN" sz="1800" kern="100" dirty="0">
              <a:effectLst/>
              <a:latin typeface="+mn-ea"/>
              <a:cs typeface="Times New Roman" panose="02020603050405020304" pitchFamily="18" charset="0"/>
            </a:endParaRPr>
          </a:p>
          <a:p>
            <a:pPr marL="285750" lvl="0" indent="-285750" algn="just">
              <a:buClr>
                <a:schemeClr val="accent1"/>
              </a:buClr>
              <a:buFont typeface="Wingdings" panose="05000000000000000000" pitchFamily="2" charset="2"/>
              <a:buChar char="p"/>
              <a:tabLst>
                <a:tab pos="457200" algn="l"/>
              </a:tabLst>
            </a:pPr>
            <a:r>
              <a:rPr lang="zh-CN" altLang="zh-CN" sz="1800" kern="100" dirty="0">
                <a:effectLst/>
                <a:latin typeface="+mn-ea"/>
                <a:cs typeface="Times New Roman" panose="02020603050405020304" pitchFamily="18" charset="0"/>
              </a:rPr>
              <a:t>各地区、各部门应当按照国家有关规定，确定本地区、本部门、本行业</a:t>
            </a:r>
            <a:r>
              <a:rPr lang="zh-CN" altLang="zh-CN" sz="1800" b="1" kern="100" dirty="0">
                <a:solidFill>
                  <a:srgbClr val="6FBA2C"/>
                </a:solidFill>
                <a:effectLst/>
                <a:latin typeface="+mn-ea"/>
                <a:cs typeface="Times New Roman" panose="02020603050405020304" pitchFamily="18" charset="0"/>
              </a:rPr>
              <a:t>重要数据保护目录</a:t>
            </a:r>
            <a:r>
              <a:rPr lang="zh-CN" altLang="zh-CN" sz="1800" kern="100" dirty="0">
                <a:effectLst/>
                <a:latin typeface="+mn-ea"/>
                <a:cs typeface="Times New Roman" panose="02020603050405020304" pitchFamily="18" charset="0"/>
              </a:rPr>
              <a:t>，对列入目录的数据进行重点保护。</a:t>
            </a:r>
            <a:endParaRPr lang="zh-CN" altLang="zh-CN" sz="1800" kern="100" dirty="0">
              <a:effectLst/>
              <a:latin typeface="+mn-ea"/>
              <a:cs typeface="Times New Roman" panose="02020603050405020304" pitchFamily="18" charset="0"/>
            </a:endParaRPr>
          </a:p>
        </p:txBody>
      </p:sp>
      <p:sp>
        <p:nvSpPr>
          <p:cNvPr id="18" name="文本框 17"/>
          <p:cNvSpPr txBox="1"/>
          <p:nvPr/>
        </p:nvSpPr>
        <p:spPr>
          <a:xfrm>
            <a:off x="1058780" y="4445426"/>
            <a:ext cx="2733150" cy="1200329"/>
          </a:xfrm>
          <a:prstGeom prst="rect">
            <a:avLst/>
          </a:prstGeom>
          <a:noFill/>
        </p:spPr>
        <p:txBody>
          <a:bodyPr wrap="square" rtlCol="0">
            <a:spAutoFit/>
          </a:bodyPr>
          <a:lstStyle/>
          <a:p>
            <a:pPr marL="285750" lvl="0" indent="-285750" algn="just">
              <a:buClr>
                <a:schemeClr val="accent1"/>
              </a:buClr>
              <a:buFont typeface="Wingdings" panose="05000000000000000000" pitchFamily="2" charset="2"/>
              <a:buChar char="p"/>
              <a:tabLst>
                <a:tab pos="457200" algn="l"/>
              </a:tabLst>
            </a:pPr>
            <a:r>
              <a:rPr lang="en-US" altLang="zh-CN" sz="1800" kern="100" dirty="0">
                <a:effectLst/>
                <a:latin typeface="+mn-ea"/>
                <a:cs typeface="Times New Roman" panose="02020603050405020304" pitchFamily="18" charset="0"/>
              </a:rPr>
              <a:t>•	</a:t>
            </a:r>
            <a:r>
              <a:rPr lang="zh-CN" altLang="en-US" sz="1800" kern="100" dirty="0">
                <a:effectLst/>
                <a:latin typeface="+mn-ea"/>
                <a:cs typeface="Times New Roman" panose="02020603050405020304" pitchFamily="18" charset="0"/>
              </a:rPr>
              <a:t>建立集中统一、高效权威的数据安全</a:t>
            </a:r>
            <a:r>
              <a:rPr lang="zh-CN" altLang="en-US" sz="1800" b="1" kern="100" dirty="0">
                <a:solidFill>
                  <a:srgbClr val="6FBA2C"/>
                </a:solidFill>
                <a:effectLst/>
                <a:latin typeface="+mn-ea"/>
                <a:cs typeface="Times New Roman" panose="02020603050405020304" pitchFamily="18" charset="0"/>
              </a:rPr>
              <a:t>风险评估</a:t>
            </a:r>
            <a:r>
              <a:rPr lang="zh-CN" altLang="en-US" sz="1800" kern="100" dirty="0">
                <a:effectLst/>
                <a:latin typeface="+mn-ea"/>
                <a:cs typeface="Times New Roman" panose="02020603050405020304" pitchFamily="18" charset="0"/>
              </a:rPr>
              <a:t>、</a:t>
            </a:r>
            <a:r>
              <a:rPr lang="zh-CN" altLang="en-US" sz="1800" b="1" kern="100" dirty="0">
                <a:solidFill>
                  <a:srgbClr val="6FBA2C"/>
                </a:solidFill>
                <a:effectLst/>
                <a:latin typeface="+mn-ea"/>
                <a:cs typeface="Times New Roman" panose="02020603050405020304" pitchFamily="18" charset="0"/>
              </a:rPr>
              <a:t>报告</a:t>
            </a:r>
            <a:r>
              <a:rPr lang="zh-CN" altLang="en-US" sz="1800" kern="100" dirty="0">
                <a:effectLst/>
                <a:latin typeface="+mn-ea"/>
                <a:cs typeface="Times New Roman" panose="02020603050405020304" pitchFamily="18" charset="0"/>
              </a:rPr>
              <a:t>、</a:t>
            </a:r>
            <a:r>
              <a:rPr lang="zh-CN" altLang="en-US" sz="1800" b="1" kern="100" dirty="0">
                <a:solidFill>
                  <a:srgbClr val="6FBA2C"/>
                </a:solidFill>
                <a:effectLst/>
                <a:latin typeface="+mn-ea"/>
                <a:cs typeface="Times New Roman" panose="02020603050405020304" pitchFamily="18" charset="0"/>
              </a:rPr>
              <a:t>信息共享</a:t>
            </a:r>
            <a:r>
              <a:rPr lang="zh-CN" altLang="en-US" sz="1800" kern="100" dirty="0">
                <a:effectLst/>
                <a:latin typeface="+mn-ea"/>
                <a:cs typeface="Times New Roman" panose="02020603050405020304" pitchFamily="18" charset="0"/>
              </a:rPr>
              <a:t>、</a:t>
            </a:r>
            <a:r>
              <a:rPr lang="zh-CN" altLang="en-US" sz="1800" b="1" kern="100" dirty="0">
                <a:solidFill>
                  <a:srgbClr val="6FBA2C"/>
                </a:solidFill>
                <a:effectLst/>
                <a:latin typeface="+mn-ea"/>
                <a:cs typeface="Times New Roman" panose="02020603050405020304" pitchFamily="18" charset="0"/>
              </a:rPr>
              <a:t>监测预警机制</a:t>
            </a:r>
            <a:endParaRPr lang="zh-CN" altLang="zh-CN" sz="1800" b="1" kern="100" dirty="0">
              <a:solidFill>
                <a:srgbClr val="6FBA2C"/>
              </a:solidFill>
              <a:effectLst/>
              <a:latin typeface="+mn-ea"/>
              <a:cs typeface="Times New Roman" panose="02020603050405020304" pitchFamily="18" charset="0"/>
            </a:endParaRPr>
          </a:p>
        </p:txBody>
      </p:sp>
      <p:sp>
        <p:nvSpPr>
          <p:cNvPr id="21" name="文本框 20"/>
          <p:cNvSpPr txBox="1"/>
          <p:nvPr/>
        </p:nvSpPr>
        <p:spPr>
          <a:xfrm>
            <a:off x="8037877" y="2687448"/>
            <a:ext cx="3579816" cy="2951898"/>
          </a:xfrm>
          <a:prstGeom prst="rect">
            <a:avLst/>
          </a:prstGeom>
          <a:noFill/>
        </p:spPr>
        <p:txBody>
          <a:bodyPr wrap="square" rtlCol="0">
            <a:spAutoFit/>
          </a:bodyPr>
          <a:lstStyle/>
          <a:p>
            <a:pPr marL="285750" lvl="0" indent="-285750">
              <a:lnSpc>
                <a:spcPct val="150000"/>
              </a:lnSpc>
              <a:buClr>
                <a:schemeClr val="accent1"/>
              </a:buClr>
              <a:buFont typeface="Wingdings" panose="05000000000000000000" pitchFamily="2" charset="2"/>
              <a:buChar char="p"/>
              <a:tabLst>
                <a:tab pos="457200" algn="l"/>
              </a:tabLst>
            </a:pPr>
            <a:r>
              <a:rPr lang="en-US" altLang="zh-CN" sz="1800" kern="100" dirty="0">
                <a:effectLst/>
                <a:latin typeface="+mn-ea"/>
                <a:cs typeface="Times New Roman" panose="02020603050405020304" pitchFamily="18" charset="0"/>
              </a:rPr>
              <a:t>•	</a:t>
            </a:r>
            <a:r>
              <a:rPr lang="zh-CN" altLang="en-US" sz="1800" kern="100" dirty="0">
                <a:effectLst/>
                <a:latin typeface="+mn-ea"/>
                <a:cs typeface="Times New Roman" panose="02020603050405020304" pitchFamily="18" charset="0"/>
              </a:rPr>
              <a:t>建立数据安全</a:t>
            </a:r>
            <a:r>
              <a:rPr lang="zh-CN" altLang="en-US" sz="1800" b="1" kern="100" dirty="0">
                <a:solidFill>
                  <a:srgbClr val="6FBA2C"/>
                </a:solidFill>
                <a:effectLst/>
                <a:latin typeface="+mn-ea"/>
                <a:cs typeface="Times New Roman" panose="02020603050405020304" pitchFamily="18" charset="0"/>
              </a:rPr>
              <a:t>应急处置机制</a:t>
            </a:r>
            <a:r>
              <a:rPr lang="zh-CN" altLang="en-US" sz="1800" kern="100" dirty="0">
                <a:effectLst/>
                <a:latin typeface="+mn-ea"/>
                <a:cs typeface="Times New Roman" panose="02020603050405020304" pitchFamily="18" charset="0"/>
              </a:rPr>
              <a:t>和数据安全</a:t>
            </a:r>
            <a:r>
              <a:rPr lang="zh-CN" altLang="en-US" sz="1800" b="1" kern="100" dirty="0">
                <a:solidFill>
                  <a:srgbClr val="6FBA2C"/>
                </a:solidFill>
                <a:effectLst/>
                <a:latin typeface="+mn-ea"/>
                <a:cs typeface="Times New Roman" panose="02020603050405020304" pitchFamily="18" charset="0"/>
              </a:rPr>
              <a:t>审查制度</a:t>
            </a:r>
            <a:r>
              <a:rPr lang="zh-CN" altLang="en-US" sz="1800" kern="100" dirty="0">
                <a:effectLst/>
                <a:latin typeface="+mn-ea"/>
                <a:cs typeface="Times New Roman" panose="02020603050405020304" pitchFamily="18" charset="0"/>
              </a:rPr>
              <a:t>。</a:t>
            </a:r>
            <a:endParaRPr lang="en-US" altLang="zh-CN" sz="1800" kern="100" dirty="0">
              <a:effectLst/>
              <a:latin typeface="+mn-ea"/>
              <a:cs typeface="Times New Roman" panose="02020603050405020304" pitchFamily="18" charset="0"/>
            </a:endParaRPr>
          </a:p>
          <a:p>
            <a:pPr marL="285750" lvl="0" indent="-285750">
              <a:lnSpc>
                <a:spcPct val="150000"/>
              </a:lnSpc>
              <a:buClr>
                <a:schemeClr val="accent1"/>
              </a:buClr>
              <a:buFont typeface="Wingdings" panose="05000000000000000000" pitchFamily="2" charset="2"/>
              <a:buChar char="p"/>
              <a:tabLst>
                <a:tab pos="457200" algn="l"/>
              </a:tabLst>
            </a:pPr>
            <a:r>
              <a:rPr lang="zh-CN" altLang="en-US" sz="1800" kern="100" dirty="0">
                <a:effectLst/>
                <a:latin typeface="+mn-ea"/>
                <a:cs typeface="Times New Roman" panose="02020603050405020304" pitchFamily="18" charset="0"/>
              </a:rPr>
              <a:t>属于管制物项的数据依法</a:t>
            </a:r>
            <a:r>
              <a:rPr lang="zh-CN" altLang="en-US" sz="1800" b="1" kern="100" dirty="0">
                <a:solidFill>
                  <a:srgbClr val="6FBA2C"/>
                </a:solidFill>
                <a:effectLst/>
                <a:latin typeface="+mn-ea"/>
                <a:cs typeface="Times New Roman" panose="02020603050405020304" pitchFamily="18" charset="0"/>
              </a:rPr>
              <a:t>实施出口管制</a:t>
            </a:r>
            <a:r>
              <a:rPr lang="zh-CN" altLang="en-US" sz="1800" kern="100" dirty="0">
                <a:effectLst/>
                <a:latin typeface="+mn-ea"/>
                <a:cs typeface="Times New Roman" panose="02020603050405020304" pitchFamily="18" charset="0"/>
              </a:rPr>
              <a:t>。</a:t>
            </a:r>
            <a:endParaRPr lang="en-US" altLang="zh-CN" sz="1800" kern="100" dirty="0">
              <a:effectLst/>
              <a:latin typeface="+mn-ea"/>
              <a:cs typeface="Times New Roman" panose="02020603050405020304" pitchFamily="18" charset="0"/>
            </a:endParaRPr>
          </a:p>
          <a:p>
            <a:pPr marL="285750" lvl="0" indent="-285750">
              <a:lnSpc>
                <a:spcPct val="150000"/>
              </a:lnSpc>
              <a:buClr>
                <a:schemeClr val="accent1"/>
              </a:buClr>
              <a:buFont typeface="Wingdings" panose="05000000000000000000" pitchFamily="2" charset="2"/>
              <a:buChar char="p"/>
              <a:tabLst>
                <a:tab pos="457200" algn="l"/>
              </a:tabLst>
            </a:pPr>
            <a:r>
              <a:rPr lang="zh-CN" altLang="en-US" sz="1800" b="1" kern="100" dirty="0">
                <a:solidFill>
                  <a:srgbClr val="6FBA2C"/>
                </a:solidFill>
                <a:effectLst/>
                <a:latin typeface="+mn-ea"/>
                <a:cs typeface="Times New Roman" panose="02020603050405020304" pitchFamily="18" charset="0"/>
              </a:rPr>
              <a:t>数据投资贸易反制措施</a:t>
            </a:r>
            <a:endParaRPr lang="en-US" altLang="zh-CN" sz="1800" b="1" kern="100" dirty="0">
              <a:solidFill>
                <a:srgbClr val="6FBA2C"/>
              </a:solidFill>
              <a:effectLst/>
              <a:latin typeface="+mn-ea"/>
              <a:cs typeface="Times New Roman" panose="02020603050405020304" pitchFamily="18" charset="0"/>
            </a:endParaRPr>
          </a:p>
          <a:p>
            <a:pPr marL="285750" lvl="0" indent="-285750" algn="just">
              <a:lnSpc>
                <a:spcPct val="150000"/>
              </a:lnSpc>
              <a:buClr>
                <a:schemeClr val="accent1"/>
              </a:buClr>
              <a:buFont typeface="Wingdings" panose="05000000000000000000" pitchFamily="2" charset="2"/>
              <a:buChar char="p"/>
              <a:tabLst>
                <a:tab pos="457200" algn="l"/>
              </a:tabLst>
            </a:pPr>
            <a:endParaRPr lang="en-US" altLang="zh-CN" sz="1800" kern="100" dirty="0">
              <a:effectLst/>
              <a:latin typeface="+mn-ea"/>
              <a:cs typeface="Times New Roman" panose="02020603050405020304" pitchFamily="18" charset="0"/>
            </a:endParaRPr>
          </a:p>
          <a:p>
            <a:pPr marL="285750" lvl="0" indent="-285750" algn="just">
              <a:lnSpc>
                <a:spcPct val="150000"/>
              </a:lnSpc>
              <a:buClr>
                <a:schemeClr val="accent1"/>
              </a:buClr>
              <a:buFont typeface="Wingdings" panose="05000000000000000000" pitchFamily="2" charset="2"/>
              <a:buChar char="p"/>
              <a:tabLst>
                <a:tab pos="457200" algn="l"/>
              </a:tabLst>
            </a:pPr>
            <a:endParaRPr lang="zh-CN" altLang="zh-CN" sz="1800" kern="100" dirty="0">
              <a:effectLst/>
              <a:latin typeface="+mn-ea"/>
              <a:cs typeface="Times New Roman" panose="02020603050405020304"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zh-CN" altLang="en-US" dirty="0"/>
              <a:t>部分解读</a:t>
            </a:r>
            <a:r>
              <a:rPr lang="en-US" altLang="zh-CN" dirty="0"/>
              <a:t>-</a:t>
            </a:r>
            <a:r>
              <a:rPr lang="zh-CN" altLang="en-US" dirty="0"/>
              <a:t>数据分类分级与重点保护</a:t>
            </a:r>
            <a:endParaRPr lang="zh-CN" altLang="en-US" dirty="0"/>
          </a:p>
        </p:txBody>
      </p:sp>
      <p:sp>
        <p:nvSpPr>
          <p:cNvPr id="27" name="文本框 26"/>
          <p:cNvSpPr txBox="1"/>
          <p:nvPr/>
        </p:nvSpPr>
        <p:spPr>
          <a:xfrm>
            <a:off x="1066800" y="1298370"/>
            <a:ext cx="10058400" cy="5629554"/>
          </a:xfrm>
          <a:prstGeom prst="rect">
            <a:avLst/>
          </a:prstGeom>
          <a:noFill/>
        </p:spPr>
        <p:txBody>
          <a:bodyPr wrap="square">
            <a:spAutoFit/>
          </a:bodyPr>
          <a:lstStyle/>
          <a:p>
            <a:pPr>
              <a:lnSpc>
                <a:spcPct val="150000"/>
              </a:lnSpc>
            </a:pPr>
            <a:r>
              <a:rPr lang="zh-CN" altLang="en-US" b="1" i="0" dirty="0">
                <a:solidFill>
                  <a:srgbClr val="333333"/>
                </a:solidFill>
                <a:effectLst/>
                <a:latin typeface="微软雅黑" panose="020B0503020204020204" pitchFamily="34" charset="-122"/>
                <a:ea typeface="微软雅黑" panose="020B0503020204020204" pitchFamily="34" charset="-122"/>
              </a:rPr>
              <a:t>第二十一条　</a:t>
            </a:r>
            <a:r>
              <a:rPr lang="zh-CN" altLang="en-US" b="0" i="0" dirty="0">
                <a:solidFill>
                  <a:srgbClr val="333333"/>
                </a:solidFill>
                <a:effectLst/>
                <a:latin typeface="微软雅黑" panose="020B0503020204020204" pitchFamily="34" charset="-122"/>
                <a:ea typeface="微软雅黑" panose="020B0503020204020204" pitchFamily="34" charset="-122"/>
              </a:rPr>
              <a:t>国家建立数据分类分级保护制度，根据数据在经济社会发展中的重要程度，以及一旦遭到篡改、破坏、泄露或者非法获取、非法利用，对国家安全、公共利益或者个人、组织合法权益造成的危害程度，对数据实行分类分级保护。国家数据安全工作协调机制统筹协调有关部门制定重要数据目录，加强对重要数据的保护。</a:t>
            </a:r>
            <a:endParaRPr lang="en-US" altLang="zh-CN" b="0" i="0" dirty="0">
              <a:solidFill>
                <a:srgbClr val="333333"/>
              </a:solidFill>
              <a:effectLst/>
              <a:latin typeface="微软雅黑" panose="020B0503020204020204" pitchFamily="34" charset="-122"/>
              <a:ea typeface="微软雅黑" panose="020B0503020204020204" pitchFamily="34" charset="-122"/>
            </a:endParaRPr>
          </a:p>
          <a:p>
            <a:pPr>
              <a:lnSpc>
                <a:spcPct val="150000"/>
              </a:lnSpc>
            </a:pPr>
            <a:endParaRPr lang="en-US" altLang="zh-CN" b="0" i="0" dirty="0">
              <a:solidFill>
                <a:srgbClr val="333333"/>
              </a:solidFill>
              <a:effectLst/>
              <a:latin typeface="微软雅黑" panose="020B0503020204020204" pitchFamily="34" charset="-122"/>
              <a:ea typeface="微软雅黑" panose="020B0503020204020204" pitchFamily="34" charset="-122"/>
            </a:endParaRPr>
          </a:p>
          <a:p>
            <a:pPr>
              <a:lnSpc>
                <a:spcPct val="150000"/>
              </a:lnSpc>
            </a:pPr>
            <a:r>
              <a:rPr lang="zh-CN" altLang="en-US" sz="1600" dirty="0">
                <a:solidFill>
                  <a:srgbClr val="333333"/>
                </a:solidFill>
                <a:latin typeface="微软雅黑" panose="020B0503020204020204" pitchFamily="34" charset="-122"/>
                <a:ea typeface="微软雅黑" panose="020B0503020204020204" pitchFamily="34" charset="-122"/>
              </a:rPr>
              <a:t>解读：数据分类分级是数据安全防护的支撑与基础，有针对性的开展数据分级防护，从而减轻资金、人员、运维精力等综合投入成本。全面的了解和掌握数据的类别和影响程度，才能更准确的形成重要数据保护目录，并做到针对性的重点保护。</a:t>
            </a:r>
            <a:endParaRPr lang="en-US" altLang="zh-CN" sz="1600" dirty="0">
              <a:solidFill>
                <a:srgbClr val="333333"/>
              </a:solidFill>
              <a:latin typeface="微软雅黑" panose="020B0503020204020204" pitchFamily="34" charset="-122"/>
              <a:ea typeface="微软雅黑" panose="020B0503020204020204" pitchFamily="34" charset="-122"/>
            </a:endParaRPr>
          </a:p>
          <a:p>
            <a:pPr>
              <a:lnSpc>
                <a:spcPct val="150000"/>
              </a:lnSpc>
            </a:pPr>
            <a:r>
              <a:rPr lang="zh-CN" altLang="en-US" sz="1600" b="0" i="0" dirty="0">
                <a:solidFill>
                  <a:srgbClr val="333333"/>
                </a:solidFill>
                <a:effectLst/>
                <a:latin typeface="-apple-system"/>
              </a:rPr>
              <a:t>相关标准的发布：</a:t>
            </a:r>
            <a:endParaRPr lang="en-US" altLang="zh-CN" sz="1600" b="0" i="0" dirty="0">
              <a:solidFill>
                <a:srgbClr val="333333"/>
              </a:solidFill>
              <a:effectLst/>
              <a:latin typeface="-apple-system"/>
            </a:endParaRPr>
          </a:p>
          <a:p>
            <a:pPr marL="285750" indent="-285750">
              <a:lnSpc>
                <a:spcPct val="150000"/>
              </a:lnSpc>
              <a:buClr>
                <a:schemeClr val="accent1"/>
              </a:buClr>
              <a:buFont typeface="Wingdings" panose="05000000000000000000" pitchFamily="2" charset="2"/>
              <a:buChar char="p"/>
            </a:pPr>
            <a:r>
              <a:rPr lang="en-US" altLang="zh-CN" sz="1600" dirty="0">
                <a:solidFill>
                  <a:srgbClr val="333333"/>
                </a:solidFill>
                <a:latin typeface="微软雅黑" panose="020B0503020204020204" pitchFamily="34" charset="-122"/>
                <a:ea typeface="微软雅黑" panose="020B0503020204020204" pitchFamily="34" charset="-122"/>
              </a:rPr>
              <a:t>JR/T0158-2018《</a:t>
            </a:r>
            <a:r>
              <a:rPr lang="zh-CN" altLang="en-US" sz="1600" dirty="0">
                <a:solidFill>
                  <a:srgbClr val="333333"/>
                </a:solidFill>
                <a:latin typeface="微软雅黑" panose="020B0503020204020204" pitchFamily="34" charset="-122"/>
                <a:ea typeface="微软雅黑" panose="020B0503020204020204" pitchFamily="34" charset="-122"/>
              </a:rPr>
              <a:t>证券期货业数据分类分级指南</a:t>
            </a:r>
            <a:r>
              <a:rPr lang="en-US" altLang="zh-CN" sz="1600" dirty="0">
                <a:solidFill>
                  <a:srgbClr val="333333"/>
                </a:solidFill>
                <a:latin typeface="微软雅黑" panose="020B0503020204020204" pitchFamily="34" charset="-122"/>
                <a:ea typeface="微软雅黑" panose="020B0503020204020204" pitchFamily="34" charset="-122"/>
              </a:rPr>
              <a:t>》</a:t>
            </a:r>
            <a:endParaRPr lang="en-US" altLang="zh-CN" sz="1600" dirty="0">
              <a:solidFill>
                <a:srgbClr val="333333"/>
              </a:solidFill>
              <a:latin typeface="微软雅黑" panose="020B0503020204020204" pitchFamily="34" charset="-122"/>
              <a:ea typeface="微软雅黑" panose="020B0503020204020204" pitchFamily="34" charset="-122"/>
            </a:endParaRPr>
          </a:p>
          <a:p>
            <a:pPr marL="285750" indent="-285750">
              <a:lnSpc>
                <a:spcPct val="150000"/>
              </a:lnSpc>
              <a:buClr>
                <a:schemeClr val="accent1"/>
              </a:buClr>
              <a:buFont typeface="Wingdings" panose="05000000000000000000" pitchFamily="2" charset="2"/>
              <a:buChar char="p"/>
            </a:pPr>
            <a:r>
              <a:rPr lang="en-US" altLang="zh-CN" sz="1600" dirty="0">
                <a:latin typeface="+mn-ea"/>
              </a:rPr>
              <a:t>JR/T0197-2020《</a:t>
            </a:r>
            <a:r>
              <a:rPr lang="zh-CN" altLang="en-US" sz="1600" dirty="0">
                <a:latin typeface="+mn-ea"/>
              </a:rPr>
              <a:t>金融数据安全 数据安全分级指南</a:t>
            </a:r>
            <a:r>
              <a:rPr lang="en-US" altLang="zh-CN" sz="1600" dirty="0">
                <a:latin typeface="+mn-ea"/>
              </a:rPr>
              <a:t>》</a:t>
            </a:r>
            <a:endParaRPr lang="en-US" altLang="zh-CN" sz="1600" dirty="0">
              <a:latin typeface="+mn-ea"/>
            </a:endParaRPr>
          </a:p>
          <a:p>
            <a:pPr marL="285750" indent="-285750">
              <a:lnSpc>
                <a:spcPct val="150000"/>
              </a:lnSpc>
              <a:buClr>
                <a:schemeClr val="accent1"/>
              </a:buClr>
              <a:buFont typeface="Wingdings" panose="05000000000000000000" pitchFamily="2" charset="2"/>
              <a:buChar char="p"/>
            </a:pPr>
            <a:r>
              <a:rPr lang="en-US" altLang="zh-CN" sz="1600" dirty="0">
                <a:latin typeface="+mn-ea"/>
              </a:rPr>
              <a:t>GB/T 39725-2020《</a:t>
            </a:r>
            <a:r>
              <a:rPr lang="zh-CN" altLang="en-US" sz="1600" dirty="0">
                <a:latin typeface="+mn-ea"/>
              </a:rPr>
              <a:t>信息安全技术 健康医疗数据安全指南</a:t>
            </a:r>
            <a:r>
              <a:rPr lang="en-US" altLang="zh-CN" sz="1600" dirty="0">
                <a:latin typeface="+mn-ea"/>
              </a:rPr>
              <a:t>》</a:t>
            </a:r>
            <a:endParaRPr lang="en-US" altLang="zh-CN" sz="1600" dirty="0">
              <a:latin typeface="+mn-ea"/>
            </a:endParaRPr>
          </a:p>
          <a:p>
            <a:pPr marL="285750" indent="-285750">
              <a:lnSpc>
                <a:spcPct val="150000"/>
              </a:lnSpc>
              <a:buClr>
                <a:schemeClr val="accent1"/>
              </a:buClr>
              <a:buFont typeface="Wingdings" panose="05000000000000000000" pitchFamily="2" charset="2"/>
              <a:buChar char="p"/>
            </a:pPr>
            <a:r>
              <a:rPr lang="en-US" altLang="zh-CN" sz="1600" dirty="0">
                <a:latin typeface="+mn-ea"/>
              </a:rPr>
              <a:t>YD/T3813-2021 《</a:t>
            </a:r>
            <a:r>
              <a:rPr lang="zh-CN" altLang="en-US" sz="1600" dirty="0">
                <a:latin typeface="+mn-ea"/>
              </a:rPr>
              <a:t>基础电信企业数据分类分级方法</a:t>
            </a:r>
            <a:r>
              <a:rPr lang="en-US" altLang="zh-CN" sz="1600" dirty="0">
                <a:latin typeface="+mn-ea"/>
              </a:rPr>
              <a:t>》</a:t>
            </a:r>
            <a:endParaRPr lang="zh-CN" altLang="en-US" sz="1600" dirty="0">
              <a:latin typeface="+mn-ea"/>
            </a:endParaRPr>
          </a:p>
          <a:p>
            <a:pPr>
              <a:lnSpc>
                <a:spcPct val="150000"/>
              </a:lnSpc>
            </a:pPr>
            <a:endParaRPr lang="zh-CN" altLang="en-US" dirty="0">
              <a:solidFill>
                <a:srgbClr val="333333"/>
              </a:solidFill>
              <a:latin typeface="微软雅黑" panose="020B0503020204020204" pitchFamily="34" charset="-122"/>
              <a:ea typeface="微软雅黑" panose="020B0503020204020204" pitchFamily="34" charset="-122"/>
            </a:endParaRPr>
          </a:p>
        </p:txBody>
      </p:sp>
      <p:cxnSp>
        <p:nvCxnSpPr>
          <p:cNvPr id="4" name="直接连接符 3"/>
          <p:cNvCxnSpPr/>
          <p:nvPr/>
        </p:nvCxnSpPr>
        <p:spPr>
          <a:xfrm>
            <a:off x="1034143" y="3189514"/>
            <a:ext cx="10091057" cy="0"/>
          </a:xfrm>
          <a:prstGeom prst="line">
            <a:avLst/>
          </a:prstGeom>
          <a:ln w="31750" cmpd="thickThin">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rmAutofit/>
          </a:bodyPr>
          <a:lstStyle/>
          <a:p>
            <a:r>
              <a:rPr lang="zh-CN" altLang="en-US" dirty="0"/>
              <a:t>部分解读</a:t>
            </a:r>
            <a:r>
              <a:rPr lang="en-US" altLang="zh-CN" dirty="0"/>
              <a:t>-</a:t>
            </a:r>
            <a:r>
              <a:rPr lang="zh-CN" altLang="en-US" dirty="0"/>
              <a:t>数据安全运营</a:t>
            </a:r>
            <a:endParaRPr lang="zh-CN" altLang="en-US" dirty="0"/>
          </a:p>
        </p:txBody>
      </p:sp>
      <p:sp>
        <p:nvSpPr>
          <p:cNvPr id="27" name="文本框 26"/>
          <p:cNvSpPr txBox="1"/>
          <p:nvPr/>
        </p:nvSpPr>
        <p:spPr>
          <a:xfrm>
            <a:off x="968829" y="1516085"/>
            <a:ext cx="10058400" cy="1705403"/>
          </a:xfrm>
          <a:prstGeom prst="rect">
            <a:avLst/>
          </a:prstGeom>
          <a:noFill/>
        </p:spPr>
        <p:txBody>
          <a:bodyPr wrap="square">
            <a:spAutoFit/>
          </a:bodyPr>
          <a:lstStyle/>
          <a:p>
            <a:pPr>
              <a:lnSpc>
                <a:spcPct val="150000"/>
              </a:lnSpc>
            </a:pPr>
            <a:r>
              <a:rPr lang="zh-CN" altLang="en-US" b="1" i="0" dirty="0">
                <a:solidFill>
                  <a:srgbClr val="333333"/>
                </a:solidFill>
                <a:effectLst/>
                <a:latin typeface="微软雅黑" panose="020B0503020204020204" pitchFamily="34" charset="-122"/>
                <a:ea typeface="微软雅黑" panose="020B0503020204020204" pitchFamily="34" charset="-122"/>
              </a:rPr>
              <a:t>第二十二条　</a:t>
            </a:r>
            <a:r>
              <a:rPr lang="zh-CN" altLang="en-US" b="0" i="0" dirty="0">
                <a:solidFill>
                  <a:srgbClr val="333333"/>
                </a:solidFill>
                <a:effectLst/>
                <a:latin typeface="微软雅黑" panose="020B0503020204020204" pitchFamily="34" charset="-122"/>
                <a:ea typeface="微软雅黑" panose="020B0503020204020204" pitchFamily="34" charset="-122"/>
              </a:rPr>
              <a:t>建立集中统一、高效权威的数据安全风险评估、报告、信息共享、监测预警机制。</a:t>
            </a:r>
            <a:endParaRPr lang="en-US" altLang="zh-CN" b="0" i="0" dirty="0">
              <a:solidFill>
                <a:srgbClr val="333333"/>
              </a:solidFill>
              <a:effectLst/>
              <a:latin typeface="微软雅黑" panose="020B0503020204020204" pitchFamily="34" charset="-122"/>
              <a:ea typeface="微软雅黑" panose="020B0503020204020204" pitchFamily="34" charset="-122"/>
            </a:endParaRPr>
          </a:p>
          <a:p>
            <a:pPr>
              <a:lnSpc>
                <a:spcPct val="150000"/>
              </a:lnSpc>
            </a:pPr>
            <a:endParaRPr lang="en-US" altLang="zh-CN" b="0" i="0" dirty="0">
              <a:solidFill>
                <a:srgbClr val="333333"/>
              </a:solidFill>
              <a:effectLst/>
              <a:latin typeface="微软雅黑" panose="020B0503020204020204" pitchFamily="34" charset="-122"/>
              <a:ea typeface="微软雅黑" panose="020B0503020204020204" pitchFamily="34" charset="-122"/>
            </a:endParaRPr>
          </a:p>
          <a:p>
            <a:pPr>
              <a:lnSpc>
                <a:spcPct val="150000"/>
              </a:lnSpc>
            </a:pPr>
            <a:r>
              <a:rPr lang="zh-CN" altLang="en-US" dirty="0">
                <a:solidFill>
                  <a:srgbClr val="333333"/>
                </a:solidFill>
                <a:latin typeface="微软雅黑" panose="020B0503020204020204" pitchFamily="34" charset="-122"/>
                <a:ea typeface="微软雅黑" panose="020B0503020204020204" pitchFamily="34" charset="-122"/>
              </a:rPr>
              <a:t>解读：数据安全监督运营管理，以数据安全为中心，利用多种数据安全技术，从资产稽核、策略的优化、事件监测与处置等多维角度进行数据安全监督，</a:t>
            </a:r>
            <a:r>
              <a:rPr lang="en-US" altLang="zh-CN" dirty="0">
                <a:solidFill>
                  <a:srgbClr val="333333"/>
                </a:solidFill>
                <a:latin typeface="微软雅黑" panose="020B0503020204020204" pitchFamily="34" charset="-122"/>
                <a:ea typeface="微软雅黑" panose="020B0503020204020204" pitchFamily="34" charset="-122"/>
              </a:rPr>
              <a:t>7*24</a:t>
            </a:r>
            <a:r>
              <a:rPr lang="zh-CN" altLang="en-US" dirty="0">
                <a:solidFill>
                  <a:srgbClr val="333333"/>
                </a:solidFill>
                <a:latin typeface="微软雅黑" panose="020B0503020204020204" pitchFamily="34" charset="-122"/>
                <a:ea typeface="微软雅黑" panose="020B0503020204020204" pitchFamily="34" charset="-122"/>
              </a:rPr>
              <a:t>小时持续运营，保障数据活动的安全。</a:t>
            </a:r>
            <a:endParaRPr lang="zh-CN" altLang="en-US" dirty="0">
              <a:solidFill>
                <a:srgbClr val="333333"/>
              </a:solidFill>
              <a:latin typeface="微软雅黑" panose="020B0503020204020204" pitchFamily="34" charset="-122"/>
              <a:ea typeface="微软雅黑" panose="020B0503020204020204" pitchFamily="34" charset="-122"/>
            </a:endParaRPr>
          </a:p>
        </p:txBody>
      </p:sp>
      <p:cxnSp>
        <p:nvCxnSpPr>
          <p:cNvPr id="4" name="直接连接符 3"/>
          <p:cNvCxnSpPr/>
          <p:nvPr/>
        </p:nvCxnSpPr>
        <p:spPr>
          <a:xfrm>
            <a:off x="859972" y="2253343"/>
            <a:ext cx="10091057" cy="0"/>
          </a:xfrm>
          <a:prstGeom prst="line">
            <a:avLst/>
          </a:prstGeom>
          <a:ln w="31750" cmpd="thickThin">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rmAutofit/>
          </a:bodyPr>
          <a:lstStyle/>
          <a:p>
            <a:r>
              <a:rPr lang="zh-CN" altLang="en-US" dirty="0"/>
              <a:t>部分解读</a:t>
            </a:r>
            <a:r>
              <a:rPr lang="en-US" altLang="zh-CN" dirty="0"/>
              <a:t>-</a:t>
            </a:r>
            <a:r>
              <a:rPr lang="zh-CN" altLang="en-US" dirty="0"/>
              <a:t>数据安全审查与管制</a:t>
            </a:r>
            <a:endParaRPr lang="zh-CN" altLang="en-US" dirty="0"/>
          </a:p>
        </p:txBody>
      </p:sp>
      <p:cxnSp>
        <p:nvCxnSpPr>
          <p:cNvPr id="4" name="直接连接符 3"/>
          <p:cNvCxnSpPr/>
          <p:nvPr/>
        </p:nvCxnSpPr>
        <p:spPr>
          <a:xfrm>
            <a:off x="1215239" y="2732314"/>
            <a:ext cx="10091057" cy="0"/>
          </a:xfrm>
          <a:prstGeom prst="line">
            <a:avLst/>
          </a:prstGeom>
          <a:ln w="31750" cmpd="thickThin">
            <a:prstDash val="dash"/>
          </a:ln>
        </p:spPr>
        <p:style>
          <a:lnRef idx="1">
            <a:schemeClr val="accent1"/>
          </a:lnRef>
          <a:fillRef idx="0">
            <a:schemeClr val="accent1"/>
          </a:fillRef>
          <a:effectRef idx="0">
            <a:schemeClr val="accent1"/>
          </a:effectRef>
          <a:fontRef idx="minor">
            <a:schemeClr val="tx1"/>
          </a:fontRef>
        </p:style>
      </p:cxnSp>
      <p:sp>
        <p:nvSpPr>
          <p:cNvPr id="5" name="文本框 4"/>
          <p:cNvSpPr txBox="1"/>
          <p:nvPr/>
        </p:nvSpPr>
        <p:spPr>
          <a:xfrm>
            <a:off x="1215239" y="1195492"/>
            <a:ext cx="10058400" cy="5075557"/>
          </a:xfrm>
          <a:prstGeom prst="rect">
            <a:avLst/>
          </a:prstGeom>
          <a:noFill/>
        </p:spPr>
        <p:txBody>
          <a:bodyPr wrap="square">
            <a:spAutoFit/>
          </a:bodyPr>
          <a:lstStyle/>
          <a:p>
            <a:pPr>
              <a:lnSpc>
                <a:spcPct val="150000"/>
              </a:lnSpc>
            </a:pPr>
            <a:r>
              <a:rPr lang="zh-CN" altLang="en-US" b="1" i="0" dirty="0">
                <a:solidFill>
                  <a:srgbClr val="333333"/>
                </a:solidFill>
                <a:effectLst/>
                <a:latin typeface="微软雅黑" panose="020B0503020204020204" pitchFamily="34" charset="-122"/>
                <a:ea typeface="微软雅黑" panose="020B0503020204020204" pitchFamily="34" charset="-122"/>
              </a:rPr>
              <a:t>第二十三条到二十六条    </a:t>
            </a:r>
            <a:r>
              <a:rPr lang="zh-CN" altLang="en-US" b="0" i="0" dirty="0">
                <a:solidFill>
                  <a:srgbClr val="333333"/>
                </a:solidFill>
                <a:effectLst/>
                <a:latin typeface="微软雅黑" panose="020B0503020204020204" pitchFamily="34" charset="-122"/>
                <a:ea typeface="微软雅黑" panose="020B0503020204020204" pitchFamily="34" charset="-122"/>
              </a:rPr>
              <a:t>建立数据安全应急处置机制和数据安全审查制度。属于管制物项的数据依法实施出口管制。在与数据和数据开发利用技术等有关的投资贸易，对中国采取歧视性的禁止、限制或者其他类似措施的，中国可以根据实际情况对该国家或者地区对等采取措施。</a:t>
            </a:r>
            <a:endParaRPr lang="zh-CN" altLang="en-US" b="0" i="0" dirty="0">
              <a:solidFill>
                <a:srgbClr val="333333"/>
              </a:solidFill>
              <a:effectLst/>
              <a:latin typeface="微软雅黑" panose="020B0503020204020204" pitchFamily="34" charset="-122"/>
              <a:ea typeface="微软雅黑" panose="020B0503020204020204" pitchFamily="34" charset="-122"/>
            </a:endParaRPr>
          </a:p>
          <a:p>
            <a:pPr>
              <a:lnSpc>
                <a:spcPct val="150000"/>
              </a:lnSpc>
            </a:pPr>
            <a:endParaRPr lang="en-US" altLang="zh-CN" b="0" i="0" dirty="0">
              <a:solidFill>
                <a:srgbClr val="333333"/>
              </a:solidFill>
              <a:effectLst/>
              <a:latin typeface="微软雅黑" panose="020B0503020204020204" pitchFamily="34" charset="-122"/>
              <a:ea typeface="微软雅黑" panose="020B0503020204020204" pitchFamily="34" charset="-122"/>
            </a:endParaRPr>
          </a:p>
          <a:p>
            <a:pPr>
              <a:lnSpc>
                <a:spcPct val="150000"/>
              </a:lnSpc>
            </a:pPr>
            <a:r>
              <a:rPr lang="zh-CN" altLang="en-US" sz="1600" dirty="0">
                <a:solidFill>
                  <a:srgbClr val="333333"/>
                </a:solidFill>
                <a:latin typeface="微软雅黑" panose="020B0503020204020204" pitchFamily="34" charset="-122"/>
                <a:ea typeface="微软雅黑" panose="020B0503020204020204" pitchFamily="34" charset="-122"/>
              </a:rPr>
              <a:t>解读：建立应急处置机制，旨在提升企业和组织的应急响应能力，提前发现安全隐患，及时解决问题，降低应急事件带来得不良影响。我们可以从应急准备、监测与预警、应急处置和总结改进四个阶段来建设。</a:t>
            </a:r>
            <a:endParaRPr lang="zh-CN" altLang="en-US" sz="1600" dirty="0">
              <a:solidFill>
                <a:srgbClr val="333333"/>
              </a:solidFill>
              <a:latin typeface="微软雅黑" panose="020B0503020204020204" pitchFamily="34" charset="-122"/>
              <a:ea typeface="微软雅黑" panose="020B0503020204020204" pitchFamily="34" charset="-122"/>
            </a:endParaRPr>
          </a:p>
          <a:p>
            <a:pPr>
              <a:lnSpc>
                <a:spcPct val="150000"/>
              </a:lnSpc>
            </a:pPr>
            <a:r>
              <a:rPr lang="zh-CN" altLang="en-US" sz="1600" dirty="0">
                <a:solidFill>
                  <a:srgbClr val="333333"/>
                </a:solidFill>
                <a:latin typeface="微软雅黑" panose="020B0503020204020204" pitchFamily="34" charset="-122"/>
                <a:ea typeface="微软雅黑" panose="020B0503020204020204" pitchFamily="34" charset="-122"/>
              </a:rPr>
              <a:t>数据安全审查制度，数据安全主管和监管部门，定期或不定期对各级企业和组织开展数据安全检查工作，从而协助各级企业和组织，了解自身的数据安全情况，找出潜在的数据安全隐患与不足，为以后的数据安全建设提供指导性意见。</a:t>
            </a:r>
            <a:endParaRPr lang="zh-CN" altLang="en-US" sz="1600" dirty="0">
              <a:solidFill>
                <a:srgbClr val="333333"/>
              </a:solidFill>
              <a:latin typeface="微软雅黑" panose="020B0503020204020204" pitchFamily="34" charset="-122"/>
              <a:ea typeface="微软雅黑" panose="020B0503020204020204" pitchFamily="34" charset="-122"/>
            </a:endParaRPr>
          </a:p>
          <a:p>
            <a:pPr>
              <a:lnSpc>
                <a:spcPct val="150000"/>
              </a:lnSpc>
            </a:pPr>
            <a:r>
              <a:rPr lang="zh-CN" altLang="en-US" sz="1600" dirty="0">
                <a:solidFill>
                  <a:srgbClr val="333333"/>
                </a:solidFill>
                <a:latin typeface="微软雅黑" panose="020B0503020204020204" pitchFamily="34" charset="-122"/>
                <a:ea typeface="微软雅黑" panose="020B0503020204020204" pitchFamily="34" charset="-122"/>
              </a:rPr>
              <a:t>对程序源代码、算法等技术资料做为出口管制的范围；针对国外敌对势力恶意或不公平对待我国合法的数据贸易投资，可依据本法予以反制。数据安全审计、出口管制与外交反制是国家对数据利益的保障，审计取证是必要的手段。</a:t>
            </a:r>
            <a:endParaRPr lang="zh-CN" altLang="en-US" sz="1600" dirty="0">
              <a:solidFill>
                <a:srgbClr val="333333"/>
              </a:solidFill>
              <a:latin typeface="微软雅黑" panose="020B0503020204020204" pitchFamily="34" charset="-122"/>
              <a:ea typeface="微软雅黑" panose="020B0503020204020204" pitchFamily="34" charset="-122"/>
            </a:endParaRPr>
          </a:p>
          <a:p>
            <a:pPr>
              <a:lnSpc>
                <a:spcPct val="150000"/>
              </a:lnSpc>
            </a:pPr>
            <a:endParaRPr lang="zh-CN" altLang="en-US" dirty="0">
              <a:solidFill>
                <a:srgbClr val="333333"/>
              </a:solidFill>
              <a:latin typeface="微软雅黑" panose="020B0503020204020204" pitchFamily="34" charset="-122"/>
              <a:ea typeface="微软雅黑" panose="020B0503020204020204" pitchFamily="34" charset="-122"/>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1911191" y="2922929"/>
            <a:ext cx="8355028" cy="859518"/>
          </a:xfrm>
        </p:spPr>
        <p:txBody>
          <a:bodyPr/>
          <a:lstStyle/>
          <a:p>
            <a:r>
              <a:rPr lang="zh-CN" altLang="en-US" dirty="0"/>
              <a:t>第四章 数据安全保护义务</a:t>
            </a:r>
            <a:endParaRPr lang="zh-CN" altLang="en-US" dirty="0"/>
          </a:p>
        </p:txBody>
      </p:sp>
      <p:sp>
        <p:nvSpPr>
          <p:cNvPr id="5" name="副标题 4"/>
          <p:cNvSpPr>
            <a:spLocks noGrp="1"/>
          </p:cNvSpPr>
          <p:nvPr>
            <p:ph type="subTitle" idx="1"/>
          </p:nvPr>
        </p:nvSpPr>
        <p:spPr/>
        <p:txBody>
          <a:bodyPr/>
          <a:lstStyle/>
          <a:p>
            <a:endParaRPr lang="zh-CN" alt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zh-CN" altLang="en-US" dirty="0"/>
              <a:t>数据安全保障措施</a:t>
            </a:r>
            <a:endParaRPr lang="zh-CN" altLang="en-US" dirty="0"/>
          </a:p>
        </p:txBody>
      </p:sp>
      <p:sp>
        <p:nvSpPr>
          <p:cNvPr id="6" name="Hexagon 8"/>
          <p:cNvSpPr/>
          <p:nvPr/>
        </p:nvSpPr>
        <p:spPr>
          <a:xfrm rot="16200000">
            <a:off x="8087157" y="2466628"/>
            <a:ext cx="1283451" cy="1106424"/>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GB" sz="1800" b="0" i="0" u="none"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Arial" panose="020B0604020202020204" pitchFamily="34" charset="0"/>
            </a:endParaRPr>
          </a:p>
        </p:txBody>
      </p:sp>
      <p:grpSp>
        <p:nvGrpSpPr>
          <p:cNvPr id="8" name="Group 17"/>
          <p:cNvGrpSpPr/>
          <p:nvPr/>
        </p:nvGrpSpPr>
        <p:grpSpPr>
          <a:xfrm>
            <a:off x="6909576" y="2378114"/>
            <a:ext cx="1106424" cy="1283451"/>
            <a:chOff x="6808883" y="3021037"/>
            <a:chExt cx="1106424" cy="1283451"/>
          </a:xfrm>
        </p:grpSpPr>
        <p:sp>
          <p:nvSpPr>
            <p:cNvPr id="9" name="Hexagon 7"/>
            <p:cNvSpPr/>
            <p:nvPr/>
          </p:nvSpPr>
          <p:spPr>
            <a:xfrm rot="16200000">
              <a:off x="6720369" y="3109551"/>
              <a:ext cx="1283451" cy="1106424"/>
            </a:xfrm>
            <a:prstGeom prst="hexago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GB" sz="1800" b="0" i="0" u="none"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Arial" panose="020B0604020202020204" pitchFamily="34" charset="0"/>
              </a:endParaRPr>
            </a:p>
          </p:txBody>
        </p:sp>
        <p:sp>
          <p:nvSpPr>
            <p:cNvPr id="10" name="Freeform 11"/>
            <p:cNvSpPr>
              <a:spLocks noEditPoints="1"/>
            </p:cNvSpPr>
            <p:nvPr/>
          </p:nvSpPr>
          <p:spPr bwMode="auto">
            <a:xfrm>
              <a:off x="7146406" y="3391452"/>
              <a:ext cx="443335" cy="471043"/>
            </a:xfrm>
            <a:custGeom>
              <a:avLst/>
              <a:gdLst>
                <a:gd name="T0" fmla="*/ 75 w 89"/>
                <a:gd name="T1" fmla="*/ 22 h 95"/>
                <a:gd name="T2" fmla="*/ 89 w 89"/>
                <a:gd name="T3" fmla="*/ 53 h 95"/>
                <a:gd name="T4" fmla="*/ 78 w 89"/>
                <a:gd name="T5" fmla="*/ 80 h 95"/>
                <a:gd name="T6" fmla="*/ 47 w 89"/>
                <a:gd name="T7" fmla="*/ 53 h 95"/>
                <a:gd name="T8" fmla="*/ 75 w 89"/>
                <a:gd name="T9" fmla="*/ 22 h 95"/>
                <a:gd name="T10" fmla="*/ 76 w 89"/>
                <a:gd name="T11" fmla="*/ 83 h 95"/>
                <a:gd name="T12" fmla="*/ 69 w 89"/>
                <a:gd name="T13" fmla="*/ 88 h 95"/>
                <a:gd name="T14" fmla="*/ 74 w 89"/>
                <a:gd name="T15" fmla="*/ 81 h 95"/>
                <a:gd name="T16" fmla="*/ 76 w 89"/>
                <a:gd name="T17" fmla="*/ 83 h 95"/>
                <a:gd name="T18" fmla="*/ 64 w 89"/>
                <a:gd name="T19" fmla="*/ 92 h 95"/>
                <a:gd name="T20" fmla="*/ 72 w 89"/>
                <a:gd name="T21" fmla="*/ 79 h 95"/>
                <a:gd name="T22" fmla="*/ 70 w 89"/>
                <a:gd name="T23" fmla="*/ 77 h 95"/>
                <a:gd name="T24" fmla="*/ 60 w 89"/>
                <a:gd name="T25" fmla="*/ 94 h 95"/>
                <a:gd name="T26" fmla="*/ 64 w 89"/>
                <a:gd name="T27" fmla="*/ 92 h 95"/>
                <a:gd name="T28" fmla="*/ 58 w 89"/>
                <a:gd name="T29" fmla="*/ 91 h 95"/>
                <a:gd name="T30" fmla="*/ 67 w 89"/>
                <a:gd name="T31" fmla="*/ 75 h 95"/>
                <a:gd name="T32" fmla="*/ 65 w 89"/>
                <a:gd name="T33" fmla="*/ 74 h 95"/>
                <a:gd name="T34" fmla="*/ 57 w 89"/>
                <a:gd name="T35" fmla="*/ 88 h 95"/>
                <a:gd name="T36" fmla="*/ 58 w 89"/>
                <a:gd name="T37" fmla="*/ 91 h 95"/>
                <a:gd name="T38" fmla="*/ 56 w 89"/>
                <a:gd name="T39" fmla="*/ 84 h 95"/>
                <a:gd name="T40" fmla="*/ 63 w 89"/>
                <a:gd name="T41" fmla="*/ 72 h 95"/>
                <a:gd name="T42" fmla="*/ 61 w 89"/>
                <a:gd name="T43" fmla="*/ 70 h 95"/>
                <a:gd name="T44" fmla="*/ 55 w 89"/>
                <a:gd name="T45" fmla="*/ 81 h 95"/>
                <a:gd name="T46" fmla="*/ 56 w 89"/>
                <a:gd name="T47" fmla="*/ 84 h 95"/>
                <a:gd name="T48" fmla="*/ 53 w 89"/>
                <a:gd name="T49" fmla="*/ 78 h 95"/>
                <a:gd name="T50" fmla="*/ 59 w 89"/>
                <a:gd name="T51" fmla="*/ 68 h 95"/>
                <a:gd name="T52" fmla="*/ 57 w 89"/>
                <a:gd name="T53" fmla="*/ 66 h 95"/>
                <a:gd name="T54" fmla="*/ 52 w 89"/>
                <a:gd name="T55" fmla="*/ 75 h 95"/>
                <a:gd name="T56" fmla="*/ 53 w 89"/>
                <a:gd name="T57" fmla="*/ 78 h 95"/>
                <a:gd name="T58" fmla="*/ 51 w 89"/>
                <a:gd name="T59" fmla="*/ 71 h 95"/>
                <a:gd name="T60" fmla="*/ 55 w 89"/>
                <a:gd name="T61" fmla="*/ 64 h 95"/>
                <a:gd name="T62" fmla="*/ 53 w 89"/>
                <a:gd name="T63" fmla="*/ 62 h 95"/>
                <a:gd name="T64" fmla="*/ 50 w 89"/>
                <a:gd name="T65" fmla="*/ 68 h 95"/>
                <a:gd name="T66" fmla="*/ 51 w 89"/>
                <a:gd name="T67" fmla="*/ 71 h 95"/>
                <a:gd name="T68" fmla="*/ 48 w 89"/>
                <a:gd name="T69" fmla="*/ 65 h 95"/>
                <a:gd name="T70" fmla="*/ 51 w 89"/>
                <a:gd name="T71" fmla="*/ 61 h 95"/>
                <a:gd name="T72" fmla="*/ 49 w 89"/>
                <a:gd name="T73" fmla="*/ 59 h 95"/>
                <a:gd name="T74" fmla="*/ 47 w 89"/>
                <a:gd name="T75" fmla="*/ 61 h 95"/>
                <a:gd name="T76" fmla="*/ 48 w 89"/>
                <a:gd name="T77" fmla="*/ 65 h 95"/>
                <a:gd name="T78" fmla="*/ 46 w 89"/>
                <a:gd name="T79" fmla="*/ 58 h 95"/>
                <a:gd name="T80" fmla="*/ 45 w 89"/>
                <a:gd name="T81" fmla="*/ 55 h 95"/>
                <a:gd name="T82" fmla="*/ 47 w 89"/>
                <a:gd name="T83" fmla="*/ 57 h 95"/>
                <a:gd name="T84" fmla="*/ 46 w 89"/>
                <a:gd name="T85" fmla="*/ 58 h 95"/>
                <a:gd name="T86" fmla="*/ 59 w 89"/>
                <a:gd name="T87" fmla="*/ 17 h 95"/>
                <a:gd name="T88" fmla="*/ 41 w 89"/>
                <a:gd name="T89" fmla="*/ 54 h 95"/>
                <a:gd name="T90" fmla="*/ 36 w 89"/>
                <a:gd name="T91" fmla="*/ 13 h 95"/>
                <a:gd name="T92" fmla="*/ 0 w 89"/>
                <a:gd name="T93" fmla="*/ 54 h 95"/>
                <a:gd name="T94" fmla="*/ 41 w 89"/>
                <a:gd name="T95" fmla="*/ 95 h 95"/>
                <a:gd name="T96" fmla="*/ 55 w 89"/>
                <a:gd name="T97" fmla="*/ 93 h 95"/>
                <a:gd name="T98" fmla="*/ 41 w 89"/>
                <a:gd name="T99" fmla="*/ 54 h 95"/>
                <a:gd name="T100" fmla="*/ 68 w 89"/>
                <a:gd name="T101" fmla="*/ 23 h 95"/>
                <a:gd name="T102" fmla="*/ 59 w 89"/>
                <a:gd name="T103" fmla="*/ 17 h 95"/>
                <a:gd name="T104" fmla="*/ 43 w 89"/>
                <a:gd name="T105" fmla="*/ 0 h 95"/>
                <a:gd name="T106" fmla="*/ 38 w 89"/>
                <a:gd name="T107" fmla="*/ 0 h 95"/>
                <a:gd name="T108" fmla="*/ 43 w 89"/>
                <a:gd name="T109" fmla="*/ 41 h 95"/>
                <a:gd name="T110" fmla="*/ 61 w 89"/>
                <a:gd name="T111" fmla="*/ 4 h 95"/>
                <a:gd name="T112" fmla="*/ 43 w 89"/>
                <a:gd name="T113"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95">
                  <a:moveTo>
                    <a:pt x="75" y="22"/>
                  </a:moveTo>
                  <a:cubicBezTo>
                    <a:pt x="83" y="29"/>
                    <a:pt x="89" y="40"/>
                    <a:pt x="89" y="53"/>
                  </a:cubicBezTo>
                  <a:cubicBezTo>
                    <a:pt x="89" y="63"/>
                    <a:pt x="85" y="73"/>
                    <a:pt x="78" y="80"/>
                  </a:cubicBezTo>
                  <a:cubicBezTo>
                    <a:pt x="47" y="53"/>
                    <a:pt x="47" y="53"/>
                    <a:pt x="47" y="53"/>
                  </a:cubicBezTo>
                  <a:cubicBezTo>
                    <a:pt x="75" y="22"/>
                    <a:pt x="75" y="22"/>
                    <a:pt x="75" y="22"/>
                  </a:cubicBezTo>
                  <a:close/>
                  <a:moveTo>
                    <a:pt x="76" y="83"/>
                  </a:moveTo>
                  <a:cubicBezTo>
                    <a:pt x="74" y="85"/>
                    <a:pt x="72" y="87"/>
                    <a:pt x="69" y="88"/>
                  </a:cubicBezTo>
                  <a:cubicBezTo>
                    <a:pt x="74" y="81"/>
                    <a:pt x="74" y="81"/>
                    <a:pt x="74" y="81"/>
                  </a:cubicBezTo>
                  <a:cubicBezTo>
                    <a:pt x="76" y="83"/>
                    <a:pt x="76" y="83"/>
                    <a:pt x="76" y="83"/>
                  </a:cubicBezTo>
                  <a:close/>
                  <a:moveTo>
                    <a:pt x="64" y="92"/>
                  </a:moveTo>
                  <a:cubicBezTo>
                    <a:pt x="72" y="79"/>
                    <a:pt x="72" y="79"/>
                    <a:pt x="72" y="79"/>
                  </a:cubicBezTo>
                  <a:cubicBezTo>
                    <a:pt x="70" y="77"/>
                    <a:pt x="70" y="77"/>
                    <a:pt x="70" y="77"/>
                  </a:cubicBezTo>
                  <a:cubicBezTo>
                    <a:pt x="60" y="94"/>
                    <a:pt x="60" y="94"/>
                    <a:pt x="60" y="94"/>
                  </a:cubicBezTo>
                  <a:cubicBezTo>
                    <a:pt x="61" y="93"/>
                    <a:pt x="63" y="92"/>
                    <a:pt x="64" y="92"/>
                  </a:cubicBezTo>
                  <a:close/>
                  <a:moveTo>
                    <a:pt x="58" y="91"/>
                  </a:moveTo>
                  <a:cubicBezTo>
                    <a:pt x="67" y="75"/>
                    <a:pt x="67" y="75"/>
                    <a:pt x="67" y="75"/>
                  </a:cubicBezTo>
                  <a:cubicBezTo>
                    <a:pt x="65" y="74"/>
                    <a:pt x="65" y="74"/>
                    <a:pt x="65" y="74"/>
                  </a:cubicBezTo>
                  <a:cubicBezTo>
                    <a:pt x="57" y="88"/>
                    <a:pt x="57" y="88"/>
                    <a:pt x="57" y="88"/>
                  </a:cubicBezTo>
                  <a:cubicBezTo>
                    <a:pt x="58" y="91"/>
                    <a:pt x="58" y="91"/>
                    <a:pt x="58" y="91"/>
                  </a:cubicBezTo>
                  <a:close/>
                  <a:moveTo>
                    <a:pt x="56" y="84"/>
                  </a:moveTo>
                  <a:cubicBezTo>
                    <a:pt x="63" y="72"/>
                    <a:pt x="63" y="72"/>
                    <a:pt x="63" y="72"/>
                  </a:cubicBezTo>
                  <a:cubicBezTo>
                    <a:pt x="61" y="70"/>
                    <a:pt x="61" y="70"/>
                    <a:pt x="61" y="70"/>
                  </a:cubicBezTo>
                  <a:cubicBezTo>
                    <a:pt x="55" y="81"/>
                    <a:pt x="55" y="81"/>
                    <a:pt x="55" y="81"/>
                  </a:cubicBezTo>
                  <a:cubicBezTo>
                    <a:pt x="56" y="84"/>
                    <a:pt x="56" y="84"/>
                    <a:pt x="56" y="84"/>
                  </a:cubicBezTo>
                  <a:close/>
                  <a:moveTo>
                    <a:pt x="53" y="78"/>
                  </a:moveTo>
                  <a:cubicBezTo>
                    <a:pt x="59" y="68"/>
                    <a:pt x="59" y="68"/>
                    <a:pt x="59" y="68"/>
                  </a:cubicBezTo>
                  <a:cubicBezTo>
                    <a:pt x="57" y="66"/>
                    <a:pt x="57" y="66"/>
                    <a:pt x="57" y="66"/>
                  </a:cubicBezTo>
                  <a:cubicBezTo>
                    <a:pt x="52" y="75"/>
                    <a:pt x="52" y="75"/>
                    <a:pt x="52" y="75"/>
                  </a:cubicBezTo>
                  <a:cubicBezTo>
                    <a:pt x="53" y="78"/>
                    <a:pt x="53" y="78"/>
                    <a:pt x="53" y="78"/>
                  </a:cubicBezTo>
                  <a:close/>
                  <a:moveTo>
                    <a:pt x="51" y="71"/>
                  </a:moveTo>
                  <a:cubicBezTo>
                    <a:pt x="55" y="64"/>
                    <a:pt x="55" y="64"/>
                    <a:pt x="55" y="64"/>
                  </a:cubicBezTo>
                  <a:cubicBezTo>
                    <a:pt x="53" y="62"/>
                    <a:pt x="53" y="62"/>
                    <a:pt x="53" y="62"/>
                  </a:cubicBezTo>
                  <a:cubicBezTo>
                    <a:pt x="50" y="68"/>
                    <a:pt x="50" y="68"/>
                    <a:pt x="50" y="68"/>
                  </a:cubicBezTo>
                  <a:cubicBezTo>
                    <a:pt x="51" y="71"/>
                    <a:pt x="51" y="71"/>
                    <a:pt x="51" y="71"/>
                  </a:cubicBezTo>
                  <a:close/>
                  <a:moveTo>
                    <a:pt x="48" y="65"/>
                  </a:moveTo>
                  <a:cubicBezTo>
                    <a:pt x="51" y="61"/>
                    <a:pt x="51" y="61"/>
                    <a:pt x="51" y="61"/>
                  </a:cubicBezTo>
                  <a:cubicBezTo>
                    <a:pt x="49" y="59"/>
                    <a:pt x="49" y="59"/>
                    <a:pt x="49" y="59"/>
                  </a:cubicBezTo>
                  <a:cubicBezTo>
                    <a:pt x="47" y="61"/>
                    <a:pt x="47" y="61"/>
                    <a:pt x="47" y="61"/>
                  </a:cubicBezTo>
                  <a:cubicBezTo>
                    <a:pt x="48" y="65"/>
                    <a:pt x="48" y="65"/>
                    <a:pt x="48" y="65"/>
                  </a:cubicBezTo>
                  <a:close/>
                  <a:moveTo>
                    <a:pt x="46" y="58"/>
                  </a:moveTo>
                  <a:cubicBezTo>
                    <a:pt x="45" y="55"/>
                    <a:pt x="45" y="55"/>
                    <a:pt x="45" y="55"/>
                  </a:cubicBezTo>
                  <a:cubicBezTo>
                    <a:pt x="47" y="57"/>
                    <a:pt x="47" y="57"/>
                    <a:pt x="47" y="57"/>
                  </a:cubicBezTo>
                  <a:cubicBezTo>
                    <a:pt x="46" y="58"/>
                    <a:pt x="46" y="58"/>
                    <a:pt x="46" y="58"/>
                  </a:cubicBezTo>
                  <a:close/>
                  <a:moveTo>
                    <a:pt x="59" y="17"/>
                  </a:moveTo>
                  <a:cubicBezTo>
                    <a:pt x="41" y="54"/>
                    <a:pt x="41" y="54"/>
                    <a:pt x="41" y="54"/>
                  </a:cubicBezTo>
                  <a:cubicBezTo>
                    <a:pt x="41" y="54"/>
                    <a:pt x="38" y="28"/>
                    <a:pt x="36" y="13"/>
                  </a:cubicBezTo>
                  <a:cubicBezTo>
                    <a:pt x="16" y="15"/>
                    <a:pt x="0" y="33"/>
                    <a:pt x="0" y="54"/>
                  </a:cubicBezTo>
                  <a:cubicBezTo>
                    <a:pt x="0" y="77"/>
                    <a:pt x="18" y="95"/>
                    <a:pt x="41" y="95"/>
                  </a:cubicBezTo>
                  <a:cubicBezTo>
                    <a:pt x="46" y="95"/>
                    <a:pt x="51" y="94"/>
                    <a:pt x="55" y="93"/>
                  </a:cubicBezTo>
                  <a:cubicBezTo>
                    <a:pt x="41" y="54"/>
                    <a:pt x="41" y="54"/>
                    <a:pt x="41" y="54"/>
                  </a:cubicBezTo>
                  <a:cubicBezTo>
                    <a:pt x="68" y="23"/>
                    <a:pt x="68" y="23"/>
                    <a:pt x="68" y="23"/>
                  </a:cubicBezTo>
                  <a:cubicBezTo>
                    <a:pt x="66" y="20"/>
                    <a:pt x="63" y="18"/>
                    <a:pt x="59" y="17"/>
                  </a:cubicBezTo>
                  <a:close/>
                  <a:moveTo>
                    <a:pt x="43" y="0"/>
                  </a:moveTo>
                  <a:cubicBezTo>
                    <a:pt x="41" y="0"/>
                    <a:pt x="40" y="0"/>
                    <a:pt x="38" y="0"/>
                  </a:cubicBezTo>
                  <a:cubicBezTo>
                    <a:pt x="40" y="15"/>
                    <a:pt x="43" y="41"/>
                    <a:pt x="43" y="41"/>
                  </a:cubicBezTo>
                  <a:cubicBezTo>
                    <a:pt x="61" y="4"/>
                    <a:pt x="61" y="4"/>
                    <a:pt x="61" y="4"/>
                  </a:cubicBezTo>
                  <a:cubicBezTo>
                    <a:pt x="56" y="1"/>
                    <a:pt x="49" y="0"/>
                    <a:pt x="43" y="0"/>
                  </a:cubicBez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lumMod val="75000"/>
                  </a:schemeClr>
                </a:solidFill>
                <a:effectLst/>
                <a:uLnTx/>
                <a:uFillTx/>
                <a:latin typeface="Arial" panose="020B0604020202020204" pitchFamily="34" charset="0"/>
                <a:ea typeface="+mn-ea"/>
                <a:cs typeface="Arial" panose="020B0604020202020204" pitchFamily="34" charset="0"/>
              </a:endParaRPr>
            </a:p>
          </p:txBody>
        </p:sp>
      </p:grpSp>
      <p:grpSp>
        <p:nvGrpSpPr>
          <p:cNvPr id="11" name="Group 15"/>
          <p:cNvGrpSpPr/>
          <p:nvPr/>
        </p:nvGrpSpPr>
        <p:grpSpPr>
          <a:xfrm>
            <a:off x="5643481" y="2378114"/>
            <a:ext cx="1106424" cy="1283451"/>
            <a:chOff x="5542788" y="3021037"/>
            <a:chExt cx="1106424" cy="1283451"/>
          </a:xfrm>
        </p:grpSpPr>
        <p:sp>
          <p:nvSpPr>
            <p:cNvPr id="12" name="Hexagon 5"/>
            <p:cNvSpPr/>
            <p:nvPr/>
          </p:nvSpPr>
          <p:spPr>
            <a:xfrm rot="16200000">
              <a:off x="5454274" y="3109551"/>
              <a:ext cx="1283451" cy="1106424"/>
            </a:xfrm>
            <a:prstGeom prst="hexagon">
              <a:avLst/>
            </a:prstGeom>
            <a:solidFill>
              <a:schemeClr val="accent6">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GB" sz="1800" b="0" i="0" u="none"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Arial" panose="020B0604020202020204" pitchFamily="34" charset="0"/>
              </a:endParaRPr>
            </a:p>
          </p:txBody>
        </p:sp>
        <p:sp>
          <p:nvSpPr>
            <p:cNvPr id="13" name="Freeform 12"/>
            <p:cNvSpPr>
              <a:spLocks noEditPoints="1"/>
            </p:cNvSpPr>
            <p:nvPr/>
          </p:nvSpPr>
          <p:spPr bwMode="auto">
            <a:xfrm>
              <a:off x="5824688" y="3412555"/>
              <a:ext cx="542623" cy="438717"/>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lumMod val="75000"/>
                  </a:schemeClr>
                </a:solidFill>
                <a:effectLst/>
                <a:uLnTx/>
                <a:uFillTx/>
                <a:latin typeface="Arial" panose="020B0604020202020204" pitchFamily="34" charset="0"/>
                <a:ea typeface="+mn-ea"/>
                <a:cs typeface="Arial" panose="020B0604020202020204" pitchFamily="34" charset="0"/>
              </a:endParaRPr>
            </a:p>
          </p:txBody>
        </p:sp>
      </p:grpSp>
      <p:sp>
        <p:nvSpPr>
          <p:cNvPr id="15" name="Hexagon 4"/>
          <p:cNvSpPr/>
          <p:nvPr/>
        </p:nvSpPr>
        <p:spPr>
          <a:xfrm rot="16200000">
            <a:off x="4288872" y="2466628"/>
            <a:ext cx="1283451" cy="1106424"/>
          </a:xfrm>
          <a:prstGeom prst="hexagon">
            <a:avLst/>
          </a:prstGeom>
          <a:solidFill>
            <a:srgbClr val="F08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altLang="en-GB" sz="1800" b="0" i="0" u="none"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Arial" panose="020B0604020202020204" pitchFamily="34" charset="0"/>
            </a:endParaRPr>
          </a:p>
        </p:txBody>
      </p:sp>
      <p:sp>
        <p:nvSpPr>
          <p:cNvPr id="18" name="Hexagon 3"/>
          <p:cNvSpPr/>
          <p:nvPr/>
        </p:nvSpPr>
        <p:spPr>
          <a:xfrm rot="16200000">
            <a:off x="3022777" y="2466628"/>
            <a:ext cx="1283451" cy="1106424"/>
          </a:xfrm>
          <a:prstGeom prst="hexagon">
            <a:avLst/>
          </a:pr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GB" sz="1800" b="0" i="0" u="none"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Arial" panose="020B0604020202020204" pitchFamily="34" charset="0"/>
            </a:endParaRPr>
          </a:p>
        </p:txBody>
      </p:sp>
      <p:grpSp>
        <p:nvGrpSpPr>
          <p:cNvPr id="20" name="Group 20"/>
          <p:cNvGrpSpPr/>
          <p:nvPr/>
        </p:nvGrpSpPr>
        <p:grpSpPr>
          <a:xfrm>
            <a:off x="775942" y="3416676"/>
            <a:ext cx="2888560" cy="434801"/>
            <a:chOff x="7258929" y="1631852"/>
            <a:chExt cx="1674056" cy="464234"/>
          </a:xfrm>
        </p:grpSpPr>
        <p:cxnSp>
          <p:nvCxnSpPr>
            <p:cNvPr id="21" name="Straight Connector 16"/>
            <p:cNvCxnSpPr/>
            <p:nvPr/>
          </p:nvCxnSpPr>
          <p:spPr>
            <a:xfrm>
              <a:off x="7258929" y="2096086"/>
              <a:ext cx="1674056" cy="0"/>
            </a:xfrm>
            <a:prstGeom prst="line">
              <a:avLst/>
            </a:prstGeom>
            <a:ln>
              <a:solidFill>
                <a:schemeClr val="tx2">
                  <a:lumMod val="40000"/>
                  <a:lumOff val="60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cxnSp>
          <p:nvCxnSpPr>
            <p:cNvPr id="22" name="Straight Connector 18"/>
            <p:cNvCxnSpPr/>
            <p:nvPr/>
          </p:nvCxnSpPr>
          <p:spPr>
            <a:xfrm flipV="1">
              <a:off x="7263620" y="1631852"/>
              <a:ext cx="0" cy="464234"/>
            </a:xfrm>
            <a:prstGeom prst="line">
              <a:avLst/>
            </a:prstGeom>
            <a:ln>
              <a:solidFill>
                <a:schemeClr val="tx2">
                  <a:lumMod val="40000"/>
                  <a:lumOff val="60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grpSp>
      <p:sp>
        <p:nvSpPr>
          <p:cNvPr id="24" name="TextBox 21"/>
          <p:cNvSpPr txBox="1"/>
          <p:nvPr/>
        </p:nvSpPr>
        <p:spPr>
          <a:xfrm>
            <a:off x="682460" y="2395946"/>
            <a:ext cx="2044149" cy="858377"/>
          </a:xfrm>
          <a:prstGeom prst="rect">
            <a:avLst/>
          </a:prstGeom>
          <a:noFill/>
        </p:spPr>
        <p:txBody>
          <a:bodyPr wrap="none" rtlCol="0">
            <a:spAutoFit/>
          </a:bodyPr>
          <a:lstStyle/>
          <a:p>
            <a:pPr marL="0" marR="0" lvl="0" indent="0" algn="ctr" defTabSz="914400" rtl="0" eaLnBrk="1" fontAlgn="auto" latinLnBrk="0" hangingPunct="1">
              <a:lnSpc>
                <a:spcPct val="150000"/>
              </a:lnSpc>
              <a:spcBef>
                <a:spcPts val="0"/>
              </a:spcBef>
              <a:spcAft>
                <a:spcPts val="0"/>
              </a:spcAft>
              <a:buClrTx/>
              <a:buSzTx/>
              <a:buFontTx/>
              <a:buNone/>
              <a:defRPr/>
            </a:pPr>
            <a:r>
              <a:rPr kumimoji="0" lang="zh-CN" altLang="en-US" b="1" i="0" u="none" strike="noStrike" kern="1200" cap="none" spc="0" normalizeH="0" baseline="0" noProof="0" dirty="0">
                <a:ln>
                  <a:noFill/>
                </a:ln>
                <a:solidFill>
                  <a:schemeClr val="tx1">
                    <a:lumMod val="75000"/>
                  </a:schemeClr>
                </a:solidFill>
                <a:effectLst/>
                <a:uLnTx/>
                <a:uFillTx/>
                <a:latin typeface="黑体-简" panose="02000000000000000000" charset="-122"/>
                <a:ea typeface="黑体-简" panose="02000000000000000000" charset="-122"/>
                <a:cs typeface="Arial" panose="020B0604020202020204" pitchFamily="34" charset="0"/>
              </a:rPr>
              <a:t>建立健全全流程</a:t>
            </a:r>
            <a:endParaRPr kumimoji="0" lang="en-US" altLang="zh-CN" b="1" i="0" u="none" strike="noStrike" kern="1200" cap="none" spc="0" normalizeH="0" baseline="0" noProof="0" dirty="0">
              <a:ln>
                <a:noFill/>
              </a:ln>
              <a:solidFill>
                <a:schemeClr val="tx1">
                  <a:lumMod val="75000"/>
                </a:schemeClr>
              </a:solidFill>
              <a:effectLst/>
              <a:uLnTx/>
              <a:uFillTx/>
              <a:latin typeface="黑体-简" panose="02000000000000000000" charset="-122"/>
              <a:ea typeface="黑体-简" panose="02000000000000000000" charset="-122"/>
              <a:cs typeface="Arial" panose="020B0604020202020204" pitchFamily="34" charset="0"/>
            </a:endParaRPr>
          </a:p>
          <a:p>
            <a:pPr marL="0" marR="0" lvl="0" indent="0" algn="ctr" defTabSz="914400" rtl="0" eaLnBrk="1" fontAlgn="auto" latinLnBrk="0" hangingPunct="1">
              <a:lnSpc>
                <a:spcPct val="150000"/>
              </a:lnSpc>
              <a:spcBef>
                <a:spcPts val="0"/>
              </a:spcBef>
              <a:spcAft>
                <a:spcPts val="0"/>
              </a:spcAft>
              <a:buClrTx/>
              <a:buSzTx/>
              <a:buFontTx/>
              <a:buNone/>
              <a:defRPr/>
            </a:pPr>
            <a:r>
              <a:rPr kumimoji="0" lang="zh-CN" altLang="en-US" b="1" i="0" u="none" strike="noStrike" kern="1200" cap="none" spc="0" normalizeH="0" baseline="0" noProof="0" dirty="0">
                <a:ln>
                  <a:noFill/>
                </a:ln>
                <a:solidFill>
                  <a:schemeClr val="tx1">
                    <a:lumMod val="75000"/>
                  </a:schemeClr>
                </a:solidFill>
                <a:effectLst/>
                <a:uLnTx/>
                <a:uFillTx/>
                <a:latin typeface="黑体-简" panose="02000000000000000000" charset="-122"/>
                <a:ea typeface="黑体-简" panose="02000000000000000000" charset="-122"/>
                <a:cs typeface="Arial" panose="020B0604020202020204" pitchFamily="34" charset="0"/>
              </a:rPr>
              <a:t>数据安全管理制度</a:t>
            </a:r>
            <a:endParaRPr kumimoji="0" lang="zh-CN" altLang="en-US" b="1" i="0" u="none" strike="noStrike" kern="1200" cap="none" spc="0" normalizeH="0" baseline="0" noProof="0" dirty="0">
              <a:ln>
                <a:noFill/>
              </a:ln>
              <a:solidFill>
                <a:schemeClr val="tx1">
                  <a:lumMod val="75000"/>
                </a:schemeClr>
              </a:solidFill>
              <a:effectLst/>
              <a:uLnTx/>
              <a:uFillTx/>
              <a:latin typeface="黑体-简" panose="02000000000000000000" charset="-122"/>
              <a:ea typeface="黑体-简" panose="02000000000000000000" charset="-122"/>
              <a:cs typeface="Arial" panose="020B0604020202020204" pitchFamily="34" charset="0"/>
            </a:endParaRPr>
          </a:p>
        </p:txBody>
      </p:sp>
      <p:grpSp>
        <p:nvGrpSpPr>
          <p:cNvPr id="26" name="Group 24"/>
          <p:cNvGrpSpPr/>
          <p:nvPr/>
        </p:nvGrpSpPr>
        <p:grpSpPr>
          <a:xfrm flipH="1">
            <a:off x="4217713" y="3769575"/>
            <a:ext cx="708195" cy="905091"/>
            <a:chOff x="7258929" y="1631852"/>
            <a:chExt cx="1674056" cy="464234"/>
          </a:xfrm>
        </p:grpSpPr>
        <p:cxnSp>
          <p:nvCxnSpPr>
            <p:cNvPr id="27" name="Straight Connector 25"/>
            <p:cNvCxnSpPr/>
            <p:nvPr/>
          </p:nvCxnSpPr>
          <p:spPr>
            <a:xfrm>
              <a:off x="7258929" y="2096086"/>
              <a:ext cx="1674056" cy="0"/>
            </a:xfrm>
            <a:prstGeom prst="line">
              <a:avLst/>
            </a:prstGeom>
            <a:ln>
              <a:solidFill>
                <a:schemeClr val="tx2">
                  <a:lumMod val="40000"/>
                  <a:lumOff val="60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cxnSp>
          <p:nvCxnSpPr>
            <p:cNvPr id="28" name="Straight Connector 26"/>
            <p:cNvCxnSpPr/>
            <p:nvPr/>
          </p:nvCxnSpPr>
          <p:spPr>
            <a:xfrm flipV="1">
              <a:off x="7263620" y="1631852"/>
              <a:ext cx="0" cy="464234"/>
            </a:xfrm>
            <a:prstGeom prst="line">
              <a:avLst/>
            </a:prstGeom>
            <a:ln>
              <a:solidFill>
                <a:schemeClr val="tx2">
                  <a:lumMod val="40000"/>
                  <a:lumOff val="60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grpSp>
      <p:sp>
        <p:nvSpPr>
          <p:cNvPr id="30" name="TextBox 28"/>
          <p:cNvSpPr txBox="1"/>
          <p:nvPr/>
        </p:nvSpPr>
        <p:spPr>
          <a:xfrm>
            <a:off x="3798237" y="4339797"/>
            <a:ext cx="2047355" cy="442878"/>
          </a:xfrm>
          <a:prstGeom prst="rect">
            <a:avLst/>
          </a:prstGeom>
          <a:noFill/>
        </p:spPr>
        <p:txBody>
          <a:bodyPr wrap="none" rtlCol="0">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1800" b="1" i="0" u="none" strike="noStrike" kern="1200" cap="none" spc="0" normalizeH="0" baseline="0" noProof="0" dirty="0">
                <a:ln>
                  <a:noFill/>
                </a:ln>
                <a:solidFill>
                  <a:schemeClr val="tx1">
                    <a:lumMod val="75000"/>
                  </a:schemeClr>
                </a:solidFill>
                <a:effectLst/>
                <a:uLnTx/>
                <a:uFillTx/>
                <a:latin typeface="黑体-简" panose="02000000000000000000" charset="-122"/>
                <a:ea typeface="黑体-简" panose="02000000000000000000" charset="-122"/>
                <a:cs typeface="Arial" panose="020B0604020202020204" pitchFamily="34" charset="0"/>
              </a:rPr>
              <a:t>数据安全教育培训</a:t>
            </a:r>
            <a:endParaRPr kumimoji="0" lang="zh-CN" altLang="en-US" sz="1800" b="1" i="0" u="none" strike="noStrike" kern="1200" cap="none" spc="0" normalizeH="0" baseline="0" noProof="0" dirty="0">
              <a:ln>
                <a:noFill/>
              </a:ln>
              <a:solidFill>
                <a:schemeClr val="tx1">
                  <a:lumMod val="75000"/>
                </a:schemeClr>
              </a:solidFill>
              <a:effectLst/>
              <a:uLnTx/>
              <a:uFillTx/>
              <a:latin typeface="黑体-简" panose="02000000000000000000" charset="-122"/>
              <a:ea typeface="黑体-简" panose="02000000000000000000" charset="-122"/>
              <a:cs typeface="Arial" panose="020B0604020202020204" pitchFamily="34" charset="0"/>
            </a:endParaRPr>
          </a:p>
        </p:txBody>
      </p:sp>
      <p:grpSp>
        <p:nvGrpSpPr>
          <p:cNvPr id="32" name="Group 33"/>
          <p:cNvGrpSpPr/>
          <p:nvPr/>
        </p:nvGrpSpPr>
        <p:grpSpPr>
          <a:xfrm flipH="1" flipV="1">
            <a:off x="5111855" y="1773986"/>
            <a:ext cx="1084835" cy="477880"/>
            <a:chOff x="7258929" y="1631852"/>
            <a:chExt cx="1674056" cy="464234"/>
          </a:xfrm>
        </p:grpSpPr>
        <p:cxnSp>
          <p:nvCxnSpPr>
            <p:cNvPr id="33" name="Straight Connector 34"/>
            <p:cNvCxnSpPr/>
            <p:nvPr/>
          </p:nvCxnSpPr>
          <p:spPr>
            <a:xfrm>
              <a:off x="7258929" y="2096086"/>
              <a:ext cx="1674056" cy="0"/>
            </a:xfrm>
            <a:prstGeom prst="line">
              <a:avLst/>
            </a:prstGeom>
            <a:ln>
              <a:solidFill>
                <a:schemeClr val="tx2">
                  <a:lumMod val="40000"/>
                  <a:lumOff val="60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cxnSp>
          <p:nvCxnSpPr>
            <p:cNvPr id="34" name="Straight Connector 35"/>
            <p:cNvCxnSpPr/>
            <p:nvPr/>
          </p:nvCxnSpPr>
          <p:spPr>
            <a:xfrm flipV="1">
              <a:off x="7263620" y="1631852"/>
              <a:ext cx="0" cy="464234"/>
            </a:xfrm>
            <a:prstGeom prst="line">
              <a:avLst/>
            </a:prstGeom>
            <a:ln>
              <a:solidFill>
                <a:schemeClr val="tx2">
                  <a:lumMod val="40000"/>
                  <a:lumOff val="60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grpSp>
      <p:sp>
        <p:nvSpPr>
          <p:cNvPr id="36" name="TextBox 37"/>
          <p:cNvSpPr txBox="1"/>
          <p:nvPr/>
        </p:nvSpPr>
        <p:spPr>
          <a:xfrm>
            <a:off x="2754144" y="1458287"/>
            <a:ext cx="2279791" cy="442878"/>
          </a:xfrm>
          <a:prstGeom prst="rect">
            <a:avLst/>
          </a:prstGeom>
          <a:noFill/>
        </p:spPr>
        <p:txBody>
          <a:bodyPr wrap="none" rtlCol="0">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1800" b="1" i="0" u="none" strike="noStrike" kern="1200" cap="none" spc="0" normalizeH="0" baseline="0" noProof="0" dirty="0">
                <a:ln>
                  <a:noFill/>
                </a:ln>
                <a:solidFill>
                  <a:schemeClr val="tx1">
                    <a:lumMod val="75000"/>
                  </a:schemeClr>
                </a:solidFill>
                <a:effectLst/>
                <a:uLnTx/>
                <a:uFillTx/>
                <a:latin typeface="黑体-简" panose="02000000000000000000" charset="-122"/>
                <a:ea typeface="黑体-简" panose="02000000000000000000" charset="-122"/>
                <a:cs typeface="Arial" panose="020B0604020202020204" pitchFamily="34" charset="0"/>
              </a:rPr>
              <a:t>采取响应的技术措施</a:t>
            </a:r>
            <a:endParaRPr kumimoji="0" lang="zh-CN" altLang="en-US" sz="1800" b="1" i="0" u="none" strike="noStrike" kern="1200" cap="none" spc="0" normalizeH="0" baseline="0" noProof="0" dirty="0">
              <a:ln>
                <a:noFill/>
              </a:ln>
              <a:solidFill>
                <a:schemeClr val="tx1">
                  <a:lumMod val="75000"/>
                </a:schemeClr>
              </a:solidFill>
              <a:effectLst/>
              <a:uLnTx/>
              <a:uFillTx/>
              <a:latin typeface="黑体-简" panose="02000000000000000000" charset="-122"/>
              <a:ea typeface="黑体-简" panose="02000000000000000000" charset="-122"/>
              <a:cs typeface="Arial" panose="020B0604020202020204" pitchFamily="34" charset="0"/>
            </a:endParaRPr>
          </a:p>
        </p:txBody>
      </p:sp>
      <p:grpSp>
        <p:nvGrpSpPr>
          <p:cNvPr id="38" name="Group 39"/>
          <p:cNvGrpSpPr/>
          <p:nvPr/>
        </p:nvGrpSpPr>
        <p:grpSpPr>
          <a:xfrm flipV="1">
            <a:off x="7459515" y="1771252"/>
            <a:ext cx="716156" cy="477880"/>
            <a:chOff x="7258929" y="1631852"/>
            <a:chExt cx="1674056" cy="464234"/>
          </a:xfrm>
        </p:grpSpPr>
        <p:cxnSp>
          <p:nvCxnSpPr>
            <p:cNvPr id="39" name="Straight Connector 40"/>
            <p:cNvCxnSpPr/>
            <p:nvPr/>
          </p:nvCxnSpPr>
          <p:spPr>
            <a:xfrm>
              <a:off x="7258929" y="2096086"/>
              <a:ext cx="1674056" cy="0"/>
            </a:xfrm>
            <a:prstGeom prst="line">
              <a:avLst/>
            </a:prstGeom>
            <a:ln>
              <a:solidFill>
                <a:schemeClr val="tx2">
                  <a:lumMod val="40000"/>
                  <a:lumOff val="60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cxnSp>
          <p:nvCxnSpPr>
            <p:cNvPr id="40" name="Straight Connector 41"/>
            <p:cNvCxnSpPr/>
            <p:nvPr/>
          </p:nvCxnSpPr>
          <p:spPr>
            <a:xfrm flipV="1">
              <a:off x="7263620" y="1631852"/>
              <a:ext cx="0" cy="464234"/>
            </a:xfrm>
            <a:prstGeom prst="line">
              <a:avLst/>
            </a:prstGeom>
            <a:ln>
              <a:solidFill>
                <a:schemeClr val="tx2">
                  <a:lumMod val="40000"/>
                  <a:lumOff val="60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grpSp>
      <p:sp>
        <p:nvSpPr>
          <p:cNvPr id="42" name="TextBox 43"/>
          <p:cNvSpPr txBox="1"/>
          <p:nvPr/>
        </p:nvSpPr>
        <p:spPr>
          <a:xfrm>
            <a:off x="8289427" y="1211284"/>
            <a:ext cx="2973891" cy="858377"/>
          </a:xfrm>
          <a:prstGeom prst="rect">
            <a:avLst/>
          </a:prstGeom>
          <a:noFill/>
        </p:spPr>
        <p:txBody>
          <a:bodyPr wrap="none" rtlCol="0">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1800" b="1" i="0" u="none" strike="noStrike" kern="1200" cap="none" spc="0" normalizeH="0" baseline="0" noProof="0" dirty="0">
                <a:ln>
                  <a:noFill/>
                </a:ln>
                <a:solidFill>
                  <a:schemeClr val="tx1">
                    <a:lumMod val="75000"/>
                  </a:schemeClr>
                </a:solidFill>
                <a:effectLst/>
                <a:uLnTx/>
                <a:uFillTx/>
                <a:latin typeface="黑体-简" panose="02000000000000000000" charset="-122"/>
                <a:ea typeface="黑体-简" panose="02000000000000000000" charset="-122"/>
                <a:cs typeface="Arial" panose="020B0604020202020204" pitchFamily="34" charset="0"/>
              </a:rPr>
              <a:t>在网络安全等级保护基础上</a:t>
            </a:r>
            <a:endParaRPr kumimoji="0" lang="en-US" altLang="zh-CN" sz="1800" b="1" i="0" u="none" strike="noStrike" kern="1200" cap="none" spc="0" normalizeH="0" baseline="0" noProof="0" dirty="0">
              <a:ln>
                <a:noFill/>
              </a:ln>
              <a:solidFill>
                <a:schemeClr val="tx1">
                  <a:lumMod val="75000"/>
                </a:schemeClr>
              </a:solidFill>
              <a:effectLst/>
              <a:uLnTx/>
              <a:uFillTx/>
              <a:latin typeface="黑体-简" panose="02000000000000000000" charset="-122"/>
              <a:ea typeface="黑体-简" panose="02000000000000000000" charset="-122"/>
              <a:cs typeface="Arial" panose="020B0604020202020204" pitchFamily="34" charset="0"/>
            </a:endParaRPr>
          </a:p>
          <a:p>
            <a:pPr marL="0" marR="0" lvl="0" indent="0" algn="l" defTabSz="914400" rtl="0" eaLnBrk="1" fontAlgn="auto" latinLnBrk="0" hangingPunct="1">
              <a:lnSpc>
                <a:spcPct val="150000"/>
              </a:lnSpc>
              <a:spcBef>
                <a:spcPts val="0"/>
              </a:spcBef>
              <a:spcAft>
                <a:spcPts val="0"/>
              </a:spcAft>
              <a:buClrTx/>
              <a:buSzTx/>
              <a:buFontTx/>
              <a:buNone/>
              <a:defRPr/>
            </a:pPr>
            <a:r>
              <a:rPr lang="zh-CN" altLang="en-US" b="1" dirty="0">
                <a:solidFill>
                  <a:schemeClr val="tx1">
                    <a:lumMod val="75000"/>
                  </a:schemeClr>
                </a:solidFill>
                <a:latin typeface="黑体-简" panose="02000000000000000000" charset="-122"/>
                <a:ea typeface="黑体-简" panose="02000000000000000000" charset="-122"/>
                <a:cs typeface="Arial" panose="020B0604020202020204" pitchFamily="34" charset="0"/>
              </a:rPr>
              <a:t>履行数据安全保护义务</a:t>
            </a:r>
            <a:endParaRPr kumimoji="0" lang="zh-CN" altLang="en-US" sz="1800" b="1" i="0" u="none" strike="noStrike" kern="1200" cap="none" spc="0" normalizeH="0" baseline="0" noProof="0" dirty="0">
              <a:ln>
                <a:noFill/>
              </a:ln>
              <a:solidFill>
                <a:schemeClr val="tx1">
                  <a:lumMod val="75000"/>
                </a:schemeClr>
              </a:solidFill>
              <a:effectLst/>
              <a:uLnTx/>
              <a:uFillTx/>
              <a:latin typeface="黑体-简" panose="02000000000000000000" charset="-122"/>
              <a:ea typeface="黑体-简" panose="02000000000000000000" charset="-122"/>
              <a:cs typeface="Arial" panose="020B0604020202020204" pitchFamily="34" charset="0"/>
            </a:endParaRPr>
          </a:p>
        </p:txBody>
      </p:sp>
      <p:grpSp>
        <p:nvGrpSpPr>
          <p:cNvPr id="44" name="Group 48"/>
          <p:cNvGrpSpPr/>
          <p:nvPr/>
        </p:nvGrpSpPr>
        <p:grpSpPr>
          <a:xfrm flipH="1" flipV="1">
            <a:off x="8752323" y="2249132"/>
            <a:ext cx="1069909" cy="477880"/>
            <a:chOff x="7258929" y="1631852"/>
            <a:chExt cx="1674056" cy="464234"/>
          </a:xfrm>
        </p:grpSpPr>
        <p:cxnSp>
          <p:nvCxnSpPr>
            <p:cNvPr id="45" name="Straight Connector 49"/>
            <p:cNvCxnSpPr/>
            <p:nvPr/>
          </p:nvCxnSpPr>
          <p:spPr>
            <a:xfrm>
              <a:off x="7258929" y="2096086"/>
              <a:ext cx="1674056" cy="0"/>
            </a:xfrm>
            <a:prstGeom prst="line">
              <a:avLst/>
            </a:prstGeom>
            <a:ln>
              <a:solidFill>
                <a:schemeClr val="tx2">
                  <a:lumMod val="40000"/>
                  <a:lumOff val="60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cxnSp>
          <p:nvCxnSpPr>
            <p:cNvPr id="46" name="Straight Connector 50"/>
            <p:cNvCxnSpPr/>
            <p:nvPr/>
          </p:nvCxnSpPr>
          <p:spPr>
            <a:xfrm flipV="1">
              <a:off x="7263620" y="1631852"/>
              <a:ext cx="0" cy="464234"/>
            </a:xfrm>
            <a:prstGeom prst="line">
              <a:avLst/>
            </a:prstGeom>
            <a:ln>
              <a:solidFill>
                <a:schemeClr val="tx2">
                  <a:lumMod val="40000"/>
                  <a:lumOff val="60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grpSp>
      <p:sp>
        <p:nvSpPr>
          <p:cNvPr id="48" name="TextBox 52"/>
          <p:cNvSpPr txBox="1"/>
          <p:nvPr/>
        </p:nvSpPr>
        <p:spPr>
          <a:xfrm>
            <a:off x="9641348" y="2697667"/>
            <a:ext cx="2047355" cy="442878"/>
          </a:xfrm>
          <a:prstGeom prst="rect">
            <a:avLst/>
          </a:prstGeom>
          <a:noFill/>
        </p:spPr>
        <p:txBody>
          <a:bodyPr wrap="none" rtlCol="0">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1800" b="1" i="0" u="none" strike="noStrike" kern="1200" cap="none" spc="0" normalizeH="0" baseline="0" noProof="0" dirty="0">
                <a:ln>
                  <a:noFill/>
                </a:ln>
                <a:solidFill>
                  <a:schemeClr val="tx1">
                    <a:lumMod val="75000"/>
                  </a:schemeClr>
                </a:solidFill>
                <a:effectLst/>
                <a:uLnTx/>
                <a:uFillTx/>
                <a:latin typeface="黑体-简" panose="02000000000000000000" charset="-122"/>
                <a:ea typeface="黑体-简" panose="02000000000000000000" charset="-122"/>
                <a:cs typeface="Arial" panose="020B0604020202020204" pitchFamily="34" charset="0"/>
              </a:rPr>
              <a:t>数据安全保护责任</a:t>
            </a:r>
            <a:endParaRPr kumimoji="0" lang="zh-CN" altLang="en-US" sz="1800" b="1" i="0" u="none" strike="noStrike" kern="1200" cap="none" spc="0" normalizeH="0" baseline="0" noProof="0" dirty="0">
              <a:ln>
                <a:noFill/>
              </a:ln>
              <a:solidFill>
                <a:schemeClr val="tx1">
                  <a:lumMod val="75000"/>
                </a:schemeClr>
              </a:solidFill>
              <a:effectLst/>
              <a:uLnTx/>
              <a:uFillTx/>
              <a:latin typeface="黑体-简" panose="02000000000000000000" charset="-122"/>
              <a:ea typeface="黑体-简" panose="02000000000000000000" charset="-122"/>
              <a:cs typeface="Arial" panose="020B0604020202020204" pitchFamily="34" charset="0"/>
            </a:endParaRPr>
          </a:p>
        </p:txBody>
      </p:sp>
      <p:sp>
        <p:nvSpPr>
          <p:cNvPr id="50" name="TextBox 54"/>
          <p:cNvSpPr txBox="1"/>
          <p:nvPr/>
        </p:nvSpPr>
        <p:spPr>
          <a:xfrm>
            <a:off x="1163661" y="4937471"/>
            <a:ext cx="9523439" cy="1289905"/>
          </a:xfrm>
          <a:prstGeom prst="rect">
            <a:avLst/>
          </a:prstGeom>
          <a:noFill/>
        </p:spPr>
        <p:txBody>
          <a:bodyPr wrap="square" rtlCol="0">
            <a:spAutoFit/>
          </a:bodyPr>
          <a:lstStyle/>
          <a:p>
            <a:pPr marL="285750" lvl="0" indent="-285750">
              <a:lnSpc>
                <a:spcPct val="150000"/>
              </a:lnSpc>
              <a:buClr>
                <a:schemeClr val="accent1"/>
              </a:buClr>
              <a:buFont typeface="Wingdings" panose="05000000000000000000" pitchFamily="2" charset="2"/>
              <a:buChar char="p"/>
              <a:defRPr/>
            </a:pPr>
            <a:r>
              <a:rPr lang="zh-CN" altLang="en-US" dirty="0">
                <a:latin typeface="+mj-ea"/>
                <a:ea typeface="+mj-ea"/>
              </a:rPr>
              <a:t>第二十九条：</a:t>
            </a:r>
            <a:r>
              <a:rPr lang="zh-CN" altLang="zh-CN" dirty="0">
                <a:latin typeface="+mj-ea"/>
                <a:ea typeface="+mj-ea"/>
              </a:rPr>
              <a:t>加强</a:t>
            </a:r>
            <a:r>
              <a:rPr lang="zh-CN" altLang="zh-CN" b="1" dirty="0">
                <a:solidFill>
                  <a:srgbClr val="6FBA2C"/>
                </a:solidFill>
                <a:latin typeface="+mj-ea"/>
                <a:ea typeface="+mj-ea"/>
              </a:rPr>
              <a:t>风险监测</a:t>
            </a:r>
            <a:r>
              <a:rPr lang="zh-CN" altLang="zh-CN" dirty="0">
                <a:latin typeface="+mj-ea"/>
                <a:ea typeface="+mj-ea"/>
              </a:rPr>
              <a:t>，发现数据安全缺陷、漏洞等风险时，应当立即采取补救措施</a:t>
            </a:r>
            <a:endParaRPr lang="en-US" altLang="zh-CN" dirty="0">
              <a:latin typeface="+mj-ea"/>
              <a:ea typeface="+mj-ea"/>
            </a:endParaRPr>
          </a:p>
          <a:p>
            <a:pPr marL="285750" lvl="0" indent="-285750">
              <a:lnSpc>
                <a:spcPct val="150000"/>
              </a:lnSpc>
              <a:buClr>
                <a:schemeClr val="accent1"/>
              </a:buClr>
              <a:buFont typeface="Wingdings" panose="05000000000000000000" pitchFamily="2" charset="2"/>
              <a:buChar char="p"/>
              <a:defRPr/>
            </a:pPr>
            <a:r>
              <a:rPr lang="zh-CN" altLang="en-US" dirty="0">
                <a:latin typeface="+mj-ea"/>
                <a:ea typeface="+mj-ea"/>
              </a:rPr>
              <a:t>第三十二条：</a:t>
            </a:r>
            <a:r>
              <a:rPr lang="zh-CN" altLang="zh-CN" dirty="0">
                <a:latin typeface="+mj-ea"/>
                <a:ea typeface="+mj-ea"/>
              </a:rPr>
              <a:t>任何组织、个人收集数据，应当</a:t>
            </a:r>
            <a:r>
              <a:rPr lang="zh-CN" altLang="zh-CN" b="1" dirty="0">
                <a:solidFill>
                  <a:srgbClr val="6FBA2C"/>
                </a:solidFill>
                <a:latin typeface="+mj-ea"/>
                <a:ea typeface="+mj-ea"/>
              </a:rPr>
              <a:t>采取合法、正当的方式</a:t>
            </a:r>
            <a:r>
              <a:rPr lang="zh-CN" altLang="zh-CN" dirty="0">
                <a:latin typeface="+mj-ea"/>
                <a:ea typeface="+mj-ea"/>
              </a:rPr>
              <a:t>，不得窃取或者以其他非法方式获取数据。</a:t>
            </a:r>
            <a:endParaRPr kumimoji="0" lang="zh-CN" altLang="en-US" sz="1800" i="0" u="none" strike="noStrike" kern="1200" cap="none" spc="0" normalizeH="0" baseline="0" noProof="0" dirty="0">
              <a:ln>
                <a:noFill/>
              </a:ln>
              <a:effectLst/>
              <a:uLnTx/>
              <a:uFillTx/>
              <a:latin typeface="+mj-ea"/>
              <a:ea typeface="+mj-ea"/>
              <a:cs typeface="Arial" panose="020B0604020202020204" pitchFamily="34" charset="0"/>
            </a:endParaRPr>
          </a:p>
        </p:txBody>
      </p:sp>
      <p:sp>
        <p:nvSpPr>
          <p:cNvPr id="52" name="Freeform 116"/>
          <p:cNvSpPr/>
          <p:nvPr/>
        </p:nvSpPr>
        <p:spPr bwMode="auto">
          <a:xfrm>
            <a:off x="3474193" y="2718481"/>
            <a:ext cx="354120" cy="41497"/>
          </a:xfrm>
          <a:custGeom>
            <a:avLst/>
            <a:gdLst>
              <a:gd name="T0" fmla="*/ 0 w 95"/>
              <a:gd name="T1" fmla="*/ 11 h 11"/>
              <a:gd name="T2" fmla="*/ 10 w 95"/>
              <a:gd name="T3" fmla="*/ 0 h 11"/>
              <a:gd name="T4" fmla="*/ 85 w 95"/>
              <a:gd name="T5" fmla="*/ 0 h 11"/>
              <a:gd name="T6" fmla="*/ 95 w 95"/>
              <a:gd name="T7" fmla="*/ 11 h 11"/>
              <a:gd name="T8" fmla="*/ 0 w 95"/>
              <a:gd name="T9" fmla="*/ 11 h 11"/>
            </a:gdLst>
            <a:ahLst/>
            <a:cxnLst>
              <a:cxn ang="0">
                <a:pos x="T0" y="T1"/>
              </a:cxn>
              <a:cxn ang="0">
                <a:pos x="T2" y="T3"/>
              </a:cxn>
              <a:cxn ang="0">
                <a:pos x="T4" y="T5"/>
              </a:cxn>
              <a:cxn ang="0">
                <a:pos x="T6" y="T7"/>
              </a:cxn>
              <a:cxn ang="0">
                <a:pos x="T8" y="T9"/>
              </a:cxn>
            </a:cxnLst>
            <a:rect l="0" t="0" r="r" b="b"/>
            <a:pathLst>
              <a:path w="95" h="11">
                <a:moveTo>
                  <a:pt x="0" y="11"/>
                </a:moveTo>
                <a:lnTo>
                  <a:pt x="10" y="0"/>
                </a:lnTo>
                <a:lnTo>
                  <a:pt x="85" y="0"/>
                </a:lnTo>
                <a:lnTo>
                  <a:pt x="95" y="11"/>
                </a:lnTo>
                <a:lnTo>
                  <a:pt x="0" y="11"/>
                </a:lnTo>
                <a:close/>
              </a:path>
            </a:pathLst>
          </a:custGeom>
          <a:solidFill>
            <a:schemeClr val="bg1"/>
          </a:solidFill>
          <a:ln>
            <a:noFill/>
          </a:ln>
        </p:spPr>
        <p:txBody>
          <a:bodyPr vert="horz" wrap="square" lIns="91440" tIns="45720" rIns="91440" bIns="45720" numCol="1" anchor="t" anchorCtr="0" compatLnSpc="1"/>
          <a:lstStyle/>
          <a:p>
            <a:endParaRPr lang="zh-CN" altLang="en-US" sz="1800"/>
          </a:p>
        </p:txBody>
      </p:sp>
      <p:sp>
        <p:nvSpPr>
          <p:cNvPr id="53" name="Freeform 117"/>
          <p:cNvSpPr>
            <a:spLocks noEditPoints="1"/>
          </p:cNvSpPr>
          <p:nvPr/>
        </p:nvSpPr>
        <p:spPr bwMode="auto">
          <a:xfrm>
            <a:off x="3451138" y="2778421"/>
            <a:ext cx="399307" cy="138324"/>
          </a:xfrm>
          <a:custGeom>
            <a:avLst/>
            <a:gdLst>
              <a:gd name="T0" fmla="*/ 0 w 107"/>
              <a:gd name="T1" fmla="*/ 37 h 37"/>
              <a:gd name="T2" fmla="*/ 107 w 107"/>
              <a:gd name="T3" fmla="*/ 37 h 37"/>
              <a:gd name="T4" fmla="*/ 107 w 107"/>
              <a:gd name="T5" fmla="*/ 0 h 37"/>
              <a:gd name="T6" fmla="*/ 0 w 107"/>
              <a:gd name="T7" fmla="*/ 0 h 37"/>
              <a:gd name="T8" fmla="*/ 0 w 107"/>
              <a:gd name="T9" fmla="*/ 37 h 37"/>
              <a:gd name="T10" fmla="*/ 75 w 107"/>
              <a:gd name="T11" fmla="*/ 21 h 37"/>
              <a:gd name="T12" fmla="*/ 75 w 107"/>
              <a:gd name="T13" fmla="*/ 27 h 37"/>
              <a:gd name="T14" fmla="*/ 69 w 107"/>
              <a:gd name="T15" fmla="*/ 27 h 37"/>
              <a:gd name="T16" fmla="*/ 69 w 107"/>
              <a:gd name="T17" fmla="*/ 21 h 37"/>
              <a:gd name="T18" fmla="*/ 38 w 107"/>
              <a:gd name="T19" fmla="*/ 21 h 37"/>
              <a:gd name="T20" fmla="*/ 38 w 107"/>
              <a:gd name="T21" fmla="*/ 27 h 37"/>
              <a:gd name="T22" fmla="*/ 32 w 107"/>
              <a:gd name="T23" fmla="*/ 27 h 37"/>
              <a:gd name="T24" fmla="*/ 32 w 107"/>
              <a:gd name="T25" fmla="*/ 21 h 37"/>
              <a:gd name="T26" fmla="*/ 32 w 107"/>
              <a:gd name="T27" fmla="*/ 16 h 37"/>
              <a:gd name="T28" fmla="*/ 75 w 107"/>
              <a:gd name="T29" fmla="*/ 16 h 37"/>
              <a:gd name="T30" fmla="*/ 75 w 107"/>
              <a:gd name="T31" fmla="*/ 2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7" h="37">
                <a:moveTo>
                  <a:pt x="0" y="37"/>
                </a:moveTo>
                <a:lnTo>
                  <a:pt x="107" y="37"/>
                </a:lnTo>
                <a:lnTo>
                  <a:pt x="107" y="0"/>
                </a:lnTo>
                <a:lnTo>
                  <a:pt x="0" y="0"/>
                </a:lnTo>
                <a:lnTo>
                  <a:pt x="0" y="37"/>
                </a:lnTo>
                <a:close/>
                <a:moveTo>
                  <a:pt x="75" y="21"/>
                </a:moveTo>
                <a:lnTo>
                  <a:pt x="75" y="27"/>
                </a:lnTo>
                <a:lnTo>
                  <a:pt x="69" y="27"/>
                </a:lnTo>
                <a:lnTo>
                  <a:pt x="69" y="21"/>
                </a:lnTo>
                <a:lnTo>
                  <a:pt x="38" y="21"/>
                </a:lnTo>
                <a:lnTo>
                  <a:pt x="38" y="27"/>
                </a:lnTo>
                <a:lnTo>
                  <a:pt x="32" y="27"/>
                </a:lnTo>
                <a:lnTo>
                  <a:pt x="32" y="21"/>
                </a:lnTo>
                <a:lnTo>
                  <a:pt x="32" y="16"/>
                </a:lnTo>
                <a:lnTo>
                  <a:pt x="75" y="16"/>
                </a:lnTo>
                <a:lnTo>
                  <a:pt x="75" y="21"/>
                </a:lnTo>
                <a:close/>
              </a:path>
            </a:pathLst>
          </a:custGeom>
          <a:solidFill>
            <a:schemeClr val="bg1"/>
          </a:solidFill>
          <a:ln>
            <a:noFill/>
          </a:ln>
        </p:spPr>
        <p:txBody>
          <a:bodyPr vert="horz" wrap="square" lIns="91440" tIns="45720" rIns="91440" bIns="45720" numCol="1" anchor="t" anchorCtr="0" compatLnSpc="1"/>
          <a:lstStyle/>
          <a:p>
            <a:endParaRPr lang="zh-CN" altLang="en-US" sz="1800"/>
          </a:p>
        </p:txBody>
      </p:sp>
      <p:sp>
        <p:nvSpPr>
          <p:cNvPr id="54" name="Freeform 118"/>
          <p:cNvSpPr>
            <a:spLocks noEditPoints="1"/>
          </p:cNvSpPr>
          <p:nvPr/>
        </p:nvSpPr>
        <p:spPr bwMode="auto">
          <a:xfrm>
            <a:off x="3451138" y="2938878"/>
            <a:ext cx="399307" cy="138324"/>
          </a:xfrm>
          <a:custGeom>
            <a:avLst/>
            <a:gdLst>
              <a:gd name="T0" fmla="*/ 0 w 107"/>
              <a:gd name="T1" fmla="*/ 37 h 37"/>
              <a:gd name="T2" fmla="*/ 107 w 107"/>
              <a:gd name="T3" fmla="*/ 37 h 37"/>
              <a:gd name="T4" fmla="*/ 107 w 107"/>
              <a:gd name="T5" fmla="*/ 0 h 37"/>
              <a:gd name="T6" fmla="*/ 0 w 107"/>
              <a:gd name="T7" fmla="*/ 0 h 37"/>
              <a:gd name="T8" fmla="*/ 0 w 107"/>
              <a:gd name="T9" fmla="*/ 37 h 37"/>
              <a:gd name="T10" fmla="*/ 75 w 107"/>
              <a:gd name="T11" fmla="*/ 21 h 37"/>
              <a:gd name="T12" fmla="*/ 75 w 107"/>
              <a:gd name="T13" fmla="*/ 26 h 37"/>
              <a:gd name="T14" fmla="*/ 69 w 107"/>
              <a:gd name="T15" fmla="*/ 26 h 37"/>
              <a:gd name="T16" fmla="*/ 69 w 107"/>
              <a:gd name="T17" fmla="*/ 21 h 37"/>
              <a:gd name="T18" fmla="*/ 38 w 107"/>
              <a:gd name="T19" fmla="*/ 21 h 37"/>
              <a:gd name="T20" fmla="*/ 38 w 107"/>
              <a:gd name="T21" fmla="*/ 26 h 37"/>
              <a:gd name="T22" fmla="*/ 32 w 107"/>
              <a:gd name="T23" fmla="*/ 26 h 37"/>
              <a:gd name="T24" fmla="*/ 32 w 107"/>
              <a:gd name="T25" fmla="*/ 21 h 37"/>
              <a:gd name="T26" fmla="*/ 32 w 107"/>
              <a:gd name="T27" fmla="*/ 16 h 37"/>
              <a:gd name="T28" fmla="*/ 75 w 107"/>
              <a:gd name="T29" fmla="*/ 16 h 37"/>
              <a:gd name="T30" fmla="*/ 75 w 107"/>
              <a:gd name="T31" fmla="*/ 2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7" h="37">
                <a:moveTo>
                  <a:pt x="0" y="37"/>
                </a:moveTo>
                <a:lnTo>
                  <a:pt x="107" y="37"/>
                </a:lnTo>
                <a:lnTo>
                  <a:pt x="107" y="0"/>
                </a:lnTo>
                <a:lnTo>
                  <a:pt x="0" y="0"/>
                </a:lnTo>
                <a:lnTo>
                  <a:pt x="0" y="37"/>
                </a:lnTo>
                <a:close/>
                <a:moveTo>
                  <a:pt x="75" y="21"/>
                </a:moveTo>
                <a:lnTo>
                  <a:pt x="75" y="26"/>
                </a:lnTo>
                <a:lnTo>
                  <a:pt x="69" y="26"/>
                </a:lnTo>
                <a:lnTo>
                  <a:pt x="69" y="21"/>
                </a:lnTo>
                <a:lnTo>
                  <a:pt x="38" y="21"/>
                </a:lnTo>
                <a:lnTo>
                  <a:pt x="38" y="26"/>
                </a:lnTo>
                <a:lnTo>
                  <a:pt x="32" y="26"/>
                </a:lnTo>
                <a:lnTo>
                  <a:pt x="32" y="21"/>
                </a:lnTo>
                <a:lnTo>
                  <a:pt x="32" y="16"/>
                </a:lnTo>
                <a:lnTo>
                  <a:pt x="75" y="16"/>
                </a:lnTo>
                <a:lnTo>
                  <a:pt x="75" y="21"/>
                </a:lnTo>
                <a:close/>
              </a:path>
            </a:pathLst>
          </a:custGeom>
          <a:solidFill>
            <a:schemeClr val="bg1"/>
          </a:solidFill>
          <a:ln>
            <a:noFill/>
          </a:ln>
        </p:spPr>
        <p:txBody>
          <a:bodyPr vert="horz" wrap="square" lIns="91440" tIns="45720" rIns="91440" bIns="45720" numCol="1" anchor="t" anchorCtr="0" compatLnSpc="1"/>
          <a:lstStyle/>
          <a:p>
            <a:endParaRPr lang="zh-CN" altLang="en-US" sz="1800"/>
          </a:p>
        </p:txBody>
      </p:sp>
      <p:sp>
        <p:nvSpPr>
          <p:cNvPr id="55" name="Freeform 119"/>
          <p:cNvSpPr>
            <a:spLocks noEditPoints="1"/>
          </p:cNvSpPr>
          <p:nvPr/>
        </p:nvSpPr>
        <p:spPr bwMode="auto">
          <a:xfrm>
            <a:off x="3451138" y="3095645"/>
            <a:ext cx="399307" cy="138324"/>
          </a:xfrm>
          <a:custGeom>
            <a:avLst/>
            <a:gdLst>
              <a:gd name="T0" fmla="*/ 0 w 107"/>
              <a:gd name="T1" fmla="*/ 37 h 37"/>
              <a:gd name="T2" fmla="*/ 107 w 107"/>
              <a:gd name="T3" fmla="*/ 37 h 37"/>
              <a:gd name="T4" fmla="*/ 107 w 107"/>
              <a:gd name="T5" fmla="*/ 0 h 37"/>
              <a:gd name="T6" fmla="*/ 0 w 107"/>
              <a:gd name="T7" fmla="*/ 0 h 37"/>
              <a:gd name="T8" fmla="*/ 0 w 107"/>
              <a:gd name="T9" fmla="*/ 37 h 37"/>
              <a:gd name="T10" fmla="*/ 75 w 107"/>
              <a:gd name="T11" fmla="*/ 21 h 37"/>
              <a:gd name="T12" fmla="*/ 75 w 107"/>
              <a:gd name="T13" fmla="*/ 27 h 37"/>
              <a:gd name="T14" fmla="*/ 69 w 107"/>
              <a:gd name="T15" fmla="*/ 27 h 37"/>
              <a:gd name="T16" fmla="*/ 69 w 107"/>
              <a:gd name="T17" fmla="*/ 21 h 37"/>
              <a:gd name="T18" fmla="*/ 38 w 107"/>
              <a:gd name="T19" fmla="*/ 21 h 37"/>
              <a:gd name="T20" fmla="*/ 38 w 107"/>
              <a:gd name="T21" fmla="*/ 27 h 37"/>
              <a:gd name="T22" fmla="*/ 32 w 107"/>
              <a:gd name="T23" fmla="*/ 27 h 37"/>
              <a:gd name="T24" fmla="*/ 32 w 107"/>
              <a:gd name="T25" fmla="*/ 21 h 37"/>
              <a:gd name="T26" fmla="*/ 32 w 107"/>
              <a:gd name="T27" fmla="*/ 16 h 37"/>
              <a:gd name="T28" fmla="*/ 75 w 107"/>
              <a:gd name="T29" fmla="*/ 16 h 37"/>
              <a:gd name="T30" fmla="*/ 75 w 107"/>
              <a:gd name="T31" fmla="*/ 2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7" h="37">
                <a:moveTo>
                  <a:pt x="0" y="37"/>
                </a:moveTo>
                <a:lnTo>
                  <a:pt x="107" y="37"/>
                </a:lnTo>
                <a:lnTo>
                  <a:pt x="107" y="0"/>
                </a:lnTo>
                <a:lnTo>
                  <a:pt x="0" y="0"/>
                </a:lnTo>
                <a:lnTo>
                  <a:pt x="0" y="37"/>
                </a:lnTo>
                <a:close/>
                <a:moveTo>
                  <a:pt x="75" y="21"/>
                </a:moveTo>
                <a:lnTo>
                  <a:pt x="75" y="27"/>
                </a:lnTo>
                <a:lnTo>
                  <a:pt x="69" y="27"/>
                </a:lnTo>
                <a:lnTo>
                  <a:pt x="69" y="21"/>
                </a:lnTo>
                <a:lnTo>
                  <a:pt x="38" y="21"/>
                </a:lnTo>
                <a:lnTo>
                  <a:pt x="38" y="27"/>
                </a:lnTo>
                <a:lnTo>
                  <a:pt x="32" y="27"/>
                </a:lnTo>
                <a:lnTo>
                  <a:pt x="32" y="21"/>
                </a:lnTo>
                <a:lnTo>
                  <a:pt x="32" y="16"/>
                </a:lnTo>
                <a:lnTo>
                  <a:pt x="75" y="16"/>
                </a:lnTo>
                <a:lnTo>
                  <a:pt x="75" y="21"/>
                </a:lnTo>
                <a:close/>
              </a:path>
            </a:pathLst>
          </a:custGeom>
          <a:solidFill>
            <a:schemeClr val="bg1"/>
          </a:solidFill>
          <a:ln>
            <a:noFill/>
          </a:ln>
        </p:spPr>
        <p:txBody>
          <a:bodyPr vert="horz" wrap="square" lIns="91440" tIns="45720" rIns="91440" bIns="45720" numCol="1" anchor="t" anchorCtr="0" compatLnSpc="1"/>
          <a:lstStyle/>
          <a:p>
            <a:endParaRPr lang="zh-CN" altLang="en-US" sz="1800"/>
          </a:p>
        </p:txBody>
      </p:sp>
      <p:sp>
        <p:nvSpPr>
          <p:cNvPr id="62" name="Oval 100"/>
          <p:cNvSpPr>
            <a:spLocks noChangeArrowheads="1"/>
          </p:cNvSpPr>
          <p:nvPr/>
        </p:nvSpPr>
        <p:spPr bwMode="auto">
          <a:xfrm>
            <a:off x="4735485" y="2872869"/>
            <a:ext cx="124582" cy="122744"/>
          </a:xfrm>
          <a:prstGeom prst="ellipse">
            <a:avLst/>
          </a:prstGeom>
          <a:solidFill>
            <a:schemeClr val="bg1"/>
          </a:solidFill>
          <a:ln>
            <a:noFill/>
          </a:ln>
        </p:spPr>
        <p:txBody>
          <a:bodyPr vert="horz" wrap="square" lIns="91440" tIns="45720" rIns="91440" bIns="45720" numCol="1" anchor="t" anchorCtr="0" compatLnSpc="1"/>
          <a:lstStyle/>
          <a:p>
            <a:endParaRPr lang="zh-CN" altLang="en-US" sz="1800">
              <a:solidFill>
                <a:schemeClr val="accent2"/>
              </a:solidFill>
            </a:endParaRPr>
          </a:p>
        </p:txBody>
      </p:sp>
      <p:sp>
        <p:nvSpPr>
          <p:cNvPr id="63" name="Freeform 101"/>
          <p:cNvSpPr/>
          <p:nvPr/>
        </p:nvSpPr>
        <p:spPr bwMode="auto">
          <a:xfrm>
            <a:off x="4709646" y="3015917"/>
            <a:ext cx="172569" cy="159659"/>
          </a:xfrm>
          <a:custGeom>
            <a:avLst/>
            <a:gdLst>
              <a:gd name="T0" fmla="*/ 27 w 53"/>
              <a:gd name="T1" fmla="*/ 0 h 49"/>
              <a:gd name="T2" fmla="*/ 0 w 53"/>
              <a:gd name="T3" fmla="*/ 26 h 49"/>
              <a:gd name="T4" fmla="*/ 0 w 53"/>
              <a:gd name="T5" fmla="*/ 49 h 49"/>
              <a:gd name="T6" fmla="*/ 53 w 53"/>
              <a:gd name="T7" fmla="*/ 49 h 49"/>
              <a:gd name="T8" fmla="*/ 53 w 53"/>
              <a:gd name="T9" fmla="*/ 26 h 49"/>
              <a:gd name="T10" fmla="*/ 27 w 53"/>
              <a:gd name="T11" fmla="*/ 0 h 49"/>
            </a:gdLst>
            <a:ahLst/>
            <a:cxnLst>
              <a:cxn ang="0">
                <a:pos x="T0" y="T1"/>
              </a:cxn>
              <a:cxn ang="0">
                <a:pos x="T2" y="T3"/>
              </a:cxn>
              <a:cxn ang="0">
                <a:pos x="T4" y="T5"/>
              </a:cxn>
              <a:cxn ang="0">
                <a:pos x="T6" y="T7"/>
              </a:cxn>
              <a:cxn ang="0">
                <a:pos x="T8" y="T9"/>
              </a:cxn>
              <a:cxn ang="0">
                <a:pos x="T10" y="T11"/>
              </a:cxn>
            </a:cxnLst>
            <a:rect l="0" t="0" r="r" b="b"/>
            <a:pathLst>
              <a:path w="53" h="49">
                <a:moveTo>
                  <a:pt x="27" y="0"/>
                </a:moveTo>
                <a:cubicBezTo>
                  <a:pt x="12" y="0"/>
                  <a:pt x="0" y="12"/>
                  <a:pt x="0" y="26"/>
                </a:cubicBezTo>
                <a:cubicBezTo>
                  <a:pt x="0" y="49"/>
                  <a:pt x="0" y="49"/>
                  <a:pt x="0" y="49"/>
                </a:cubicBezTo>
                <a:cubicBezTo>
                  <a:pt x="53" y="49"/>
                  <a:pt x="53" y="49"/>
                  <a:pt x="53" y="49"/>
                </a:cubicBezTo>
                <a:cubicBezTo>
                  <a:pt x="53" y="26"/>
                  <a:pt x="53" y="26"/>
                  <a:pt x="53" y="26"/>
                </a:cubicBezTo>
                <a:cubicBezTo>
                  <a:pt x="53" y="12"/>
                  <a:pt x="41" y="0"/>
                  <a:pt x="27" y="0"/>
                </a:cubicBezTo>
                <a:close/>
              </a:path>
            </a:pathLst>
          </a:custGeom>
          <a:solidFill>
            <a:schemeClr val="bg1"/>
          </a:solidFill>
          <a:ln>
            <a:noFill/>
          </a:ln>
        </p:spPr>
        <p:txBody>
          <a:bodyPr vert="horz" wrap="square" lIns="91440" tIns="45720" rIns="91440" bIns="45720" numCol="1" anchor="t" anchorCtr="0" compatLnSpc="1"/>
          <a:lstStyle/>
          <a:p>
            <a:endParaRPr lang="zh-CN" altLang="en-US" sz="1800">
              <a:solidFill>
                <a:schemeClr val="accent2"/>
              </a:solidFill>
            </a:endParaRPr>
          </a:p>
        </p:txBody>
      </p:sp>
      <p:sp>
        <p:nvSpPr>
          <p:cNvPr id="64" name="Oval 102"/>
          <p:cNvSpPr>
            <a:spLocks noChangeArrowheads="1"/>
          </p:cNvSpPr>
          <p:nvPr/>
        </p:nvSpPr>
        <p:spPr bwMode="auto">
          <a:xfrm>
            <a:off x="5069550" y="2872869"/>
            <a:ext cx="124582" cy="122744"/>
          </a:xfrm>
          <a:prstGeom prst="ellipse">
            <a:avLst/>
          </a:prstGeom>
          <a:solidFill>
            <a:schemeClr val="bg1"/>
          </a:solidFill>
          <a:ln>
            <a:noFill/>
          </a:ln>
        </p:spPr>
        <p:txBody>
          <a:bodyPr vert="horz" wrap="square" lIns="91440" tIns="45720" rIns="91440" bIns="45720" numCol="1" anchor="t" anchorCtr="0" compatLnSpc="1"/>
          <a:lstStyle/>
          <a:p>
            <a:endParaRPr lang="zh-CN" altLang="en-US" sz="1800">
              <a:solidFill>
                <a:schemeClr val="accent2"/>
              </a:solidFill>
            </a:endParaRPr>
          </a:p>
        </p:txBody>
      </p:sp>
      <p:sp>
        <p:nvSpPr>
          <p:cNvPr id="65" name="Freeform 103"/>
          <p:cNvSpPr/>
          <p:nvPr/>
        </p:nvSpPr>
        <p:spPr bwMode="auto">
          <a:xfrm>
            <a:off x="5046479" y="3015917"/>
            <a:ext cx="175338" cy="159659"/>
          </a:xfrm>
          <a:custGeom>
            <a:avLst/>
            <a:gdLst>
              <a:gd name="T0" fmla="*/ 26 w 53"/>
              <a:gd name="T1" fmla="*/ 0 h 49"/>
              <a:gd name="T2" fmla="*/ 0 w 53"/>
              <a:gd name="T3" fmla="*/ 26 h 49"/>
              <a:gd name="T4" fmla="*/ 0 w 53"/>
              <a:gd name="T5" fmla="*/ 49 h 49"/>
              <a:gd name="T6" fmla="*/ 53 w 53"/>
              <a:gd name="T7" fmla="*/ 49 h 49"/>
              <a:gd name="T8" fmla="*/ 53 w 53"/>
              <a:gd name="T9" fmla="*/ 26 h 49"/>
              <a:gd name="T10" fmla="*/ 26 w 53"/>
              <a:gd name="T11" fmla="*/ 0 h 49"/>
            </a:gdLst>
            <a:ahLst/>
            <a:cxnLst>
              <a:cxn ang="0">
                <a:pos x="T0" y="T1"/>
              </a:cxn>
              <a:cxn ang="0">
                <a:pos x="T2" y="T3"/>
              </a:cxn>
              <a:cxn ang="0">
                <a:pos x="T4" y="T5"/>
              </a:cxn>
              <a:cxn ang="0">
                <a:pos x="T6" y="T7"/>
              </a:cxn>
              <a:cxn ang="0">
                <a:pos x="T8" y="T9"/>
              </a:cxn>
              <a:cxn ang="0">
                <a:pos x="T10" y="T11"/>
              </a:cxn>
            </a:cxnLst>
            <a:rect l="0" t="0" r="r" b="b"/>
            <a:pathLst>
              <a:path w="53" h="49">
                <a:moveTo>
                  <a:pt x="26" y="0"/>
                </a:moveTo>
                <a:cubicBezTo>
                  <a:pt x="12" y="0"/>
                  <a:pt x="0" y="12"/>
                  <a:pt x="0" y="26"/>
                </a:cubicBezTo>
                <a:cubicBezTo>
                  <a:pt x="0" y="49"/>
                  <a:pt x="0" y="49"/>
                  <a:pt x="0" y="49"/>
                </a:cubicBezTo>
                <a:cubicBezTo>
                  <a:pt x="53" y="49"/>
                  <a:pt x="53" y="49"/>
                  <a:pt x="53" y="49"/>
                </a:cubicBezTo>
                <a:cubicBezTo>
                  <a:pt x="53" y="26"/>
                  <a:pt x="53" y="26"/>
                  <a:pt x="53" y="26"/>
                </a:cubicBezTo>
                <a:cubicBezTo>
                  <a:pt x="53" y="12"/>
                  <a:pt x="41" y="0"/>
                  <a:pt x="26" y="0"/>
                </a:cubicBezTo>
                <a:close/>
              </a:path>
            </a:pathLst>
          </a:custGeom>
          <a:solidFill>
            <a:schemeClr val="bg1"/>
          </a:solidFill>
          <a:ln>
            <a:noFill/>
          </a:ln>
        </p:spPr>
        <p:txBody>
          <a:bodyPr vert="horz" wrap="square" lIns="91440" tIns="45720" rIns="91440" bIns="45720" numCol="1" anchor="t" anchorCtr="0" compatLnSpc="1"/>
          <a:lstStyle/>
          <a:p>
            <a:endParaRPr lang="zh-CN" altLang="en-US" sz="1800">
              <a:solidFill>
                <a:schemeClr val="accent2"/>
              </a:solidFill>
            </a:endParaRPr>
          </a:p>
        </p:txBody>
      </p:sp>
      <p:sp>
        <p:nvSpPr>
          <p:cNvPr id="66" name="Oval 104"/>
          <p:cNvSpPr>
            <a:spLocks noChangeArrowheads="1"/>
          </p:cNvSpPr>
          <p:nvPr/>
        </p:nvSpPr>
        <p:spPr bwMode="auto">
          <a:xfrm>
            <a:off x="4903440" y="2723362"/>
            <a:ext cx="124582" cy="122744"/>
          </a:xfrm>
          <a:prstGeom prst="ellipse">
            <a:avLst/>
          </a:prstGeom>
          <a:solidFill>
            <a:schemeClr val="bg1"/>
          </a:solidFill>
          <a:ln>
            <a:noFill/>
          </a:ln>
        </p:spPr>
        <p:txBody>
          <a:bodyPr vert="horz" wrap="square" lIns="91440" tIns="45720" rIns="91440" bIns="45720" numCol="1" anchor="t" anchorCtr="0" compatLnSpc="1"/>
          <a:lstStyle/>
          <a:p>
            <a:endParaRPr lang="zh-CN" altLang="en-US" sz="1800">
              <a:solidFill>
                <a:schemeClr val="accent2"/>
              </a:solidFill>
            </a:endParaRPr>
          </a:p>
        </p:txBody>
      </p:sp>
      <p:sp>
        <p:nvSpPr>
          <p:cNvPr id="67" name="Freeform 105"/>
          <p:cNvSpPr/>
          <p:nvPr/>
        </p:nvSpPr>
        <p:spPr bwMode="auto">
          <a:xfrm>
            <a:off x="4878524" y="2863641"/>
            <a:ext cx="175338" cy="161505"/>
          </a:xfrm>
          <a:custGeom>
            <a:avLst/>
            <a:gdLst>
              <a:gd name="T0" fmla="*/ 54 w 54"/>
              <a:gd name="T1" fmla="*/ 27 h 49"/>
              <a:gd name="T2" fmla="*/ 27 w 54"/>
              <a:gd name="T3" fmla="*/ 0 h 49"/>
              <a:gd name="T4" fmla="*/ 0 w 54"/>
              <a:gd name="T5" fmla="*/ 27 h 49"/>
              <a:gd name="T6" fmla="*/ 0 w 54"/>
              <a:gd name="T7" fmla="*/ 49 h 49"/>
              <a:gd name="T8" fmla="*/ 54 w 54"/>
              <a:gd name="T9" fmla="*/ 49 h 49"/>
              <a:gd name="T10" fmla="*/ 54 w 54"/>
              <a:gd name="T11" fmla="*/ 27 h 49"/>
            </a:gdLst>
            <a:ahLst/>
            <a:cxnLst>
              <a:cxn ang="0">
                <a:pos x="T0" y="T1"/>
              </a:cxn>
              <a:cxn ang="0">
                <a:pos x="T2" y="T3"/>
              </a:cxn>
              <a:cxn ang="0">
                <a:pos x="T4" y="T5"/>
              </a:cxn>
              <a:cxn ang="0">
                <a:pos x="T6" y="T7"/>
              </a:cxn>
              <a:cxn ang="0">
                <a:pos x="T8" y="T9"/>
              </a:cxn>
              <a:cxn ang="0">
                <a:pos x="T10" y="T11"/>
              </a:cxn>
            </a:cxnLst>
            <a:rect l="0" t="0" r="r" b="b"/>
            <a:pathLst>
              <a:path w="54" h="49">
                <a:moveTo>
                  <a:pt x="54" y="27"/>
                </a:moveTo>
                <a:cubicBezTo>
                  <a:pt x="54" y="12"/>
                  <a:pt x="42" y="0"/>
                  <a:pt x="27" y="0"/>
                </a:cubicBezTo>
                <a:cubicBezTo>
                  <a:pt x="12" y="0"/>
                  <a:pt x="0" y="12"/>
                  <a:pt x="0" y="27"/>
                </a:cubicBezTo>
                <a:cubicBezTo>
                  <a:pt x="0" y="49"/>
                  <a:pt x="0" y="49"/>
                  <a:pt x="0" y="49"/>
                </a:cubicBezTo>
                <a:cubicBezTo>
                  <a:pt x="54" y="49"/>
                  <a:pt x="54" y="49"/>
                  <a:pt x="54" y="49"/>
                </a:cubicBezTo>
                <a:lnTo>
                  <a:pt x="54" y="27"/>
                </a:lnTo>
                <a:close/>
              </a:path>
            </a:pathLst>
          </a:custGeom>
          <a:solidFill>
            <a:schemeClr val="bg1"/>
          </a:solidFill>
          <a:ln>
            <a:noFill/>
          </a:ln>
        </p:spPr>
        <p:txBody>
          <a:bodyPr vert="horz" wrap="square" lIns="91440" tIns="45720" rIns="91440" bIns="45720" numCol="1" anchor="t" anchorCtr="0" compatLnSpc="1"/>
          <a:lstStyle/>
          <a:p>
            <a:endParaRPr lang="zh-CN" altLang="en-US" sz="1800">
              <a:solidFill>
                <a:schemeClr val="accent2"/>
              </a:solidFill>
            </a:endParaRPr>
          </a:p>
        </p:txBody>
      </p:sp>
      <p:sp>
        <p:nvSpPr>
          <p:cNvPr id="68" name="Freeform 57"/>
          <p:cNvSpPr/>
          <p:nvPr/>
        </p:nvSpPr>
        <p:spPr bwMode="auto">
          <a:xfrm>
            <a:off x="8743095" y="2737056"/>
            <a:ext cx="152267" cy="41530"/>
          </a:xfrm>
          <a:custGeom>
            <a:avLst/>
            <a:gdLst>
              <a:gd name="T0" fmla="*/ 0 w 66"/>
              <a:gd name="T1" fmla="*/ 0 h 18"/>
              <a:gd name="T2" fmla="*/ 66 w 66"/>
              <a:gd name="T3" fmla="*/ 0 h 18"/>
              <a:gd name="T4" fmla="*/ 66 w 66"/>
              <a:gd name="T5" fmla="*/ 18 h 18"/>
              <a:gd name="T6" fmla="*/ 12 w 66"/>
              <a:gd name="T7" fmla="*/ 18 h 18"/>
              <a:gd name="T8" fmla="*/ 0 w 66"/>
              <a:gd name="T9" fmla="*/ 0 h 18"/>
            </a:gdLst>
            <a:ahLst/>
            <a:cxnLst>
              <a:cxn ang="0">
                <a:pos x="T0" y="T1"/>
              </a:cxn>
              <a:cxn ang="0">
                <a:pos x="T2" y="T3"/>
              </a:cxn>
              <a:cxn ang="0">
                <a:pos x="T4" y="T5"/>
              </a:cxn>
              <a:cxn ang="0">
                <a:pos x="T6" y="T7"/>
              </a:cxn>
              <a:cxn ang="0">
                <a:pos x="T8" y="T9"/>
              </a:cxn>
            </a:cxnLst>
            <a:rect l="0" t="0" r="r" b="b"/>
            <a:pathLst>
              <a:path w="66" h="18">
                <a:moveTo>
                  <a:pt x="0" y="0"/>
                </a:moveTo>
                <a:lnTo>
                  <a:pt x="66" y="0"/>
                </a:lnTo>
                <a:lnTo>
                  <a:pt x="66" y="18"/>
                </a:lnTo>
                <a:lnTo>
                  <a:pt x="12" y="18"/>
                </a:lnTo>
                <a:lnTo>
                  <a:pt x="0" y="0"/>
                </a:lnTo>
                <a:close/>
              </a:path>
            </a:pathLst>
          </a:custGeom>
          <a:solidFill>
            <a:schemeClr val="bg1"/>
          </a:solidFill>
          <a:ln>
            <a:noFill/>
          </a:ln>
        </p:spPr>
        <p:txBody>
          <a:bodyPr vert="horz" wrap="square" lIns="91440" tIns="45720" rIns="91440" bIns="45720" numCol="1" anchor="t" anchorCtr="0" compatLnSpc="1"/>
          <a:lstStyle/>
          <a:p>
            <a:endParaRPr lang="zh-CN" altLang="en-US" sz="1800">
              <a:solidFill>
                <a:schemeClr val="accent2"/>
              </a:solidFill>
            </a:endParaRPr>
          </a:p>
        </p:txBody>
      </p:sp>
      <p:sp>
        <p:nvSpPr>
          <p:cNvPr id="69" name="Freeform 58"/>
          <p:cNvSpPr/>
          <p:nvPr/>
        </p:nvSpPr>
        <p:spPr bwMode="auto">
          <a:xfrm>
            <a:off x="8747709" y="2792429"/>
            <a:ext cx="147653" cy="90443"/>
          </a:xfrm>
          <a:custGeom>
            <a:avLst/>
            <a:gdLst>
              <a:gd name="T0" fmla="*/ 45 w 45"/>
              <a:gd name="T1" fmla="*/ 0 h 27"/>
              <a:gd name="T2" fmla="*/ 8 w 45"/>
              <a:gd name="T3" fmla="*/ 0 h 27"/>
              <a:gd name="T4" fmla="*/ 0 w 45"/>
              <a:gd name="T5" fmla="*/ 9 h 27"/>
              <a:gd name="T6" fmla="*/ 9 w 45"/>
              <a:gd name="T7" fmla="*/ 9 h 27"/>
              <a:gd name="T8" fmla="*/ 27 w 45"/>
              <a:gd name="T9" fmla="*/ 27 h 27"/>
              <a:gd name="T10" fmla="*/ 45 w 45"/>
              <a:gd name="T11" fmla="*/ 9 h 27"/>
              <a:gd name="T12" fmla="*/ 45 w 45"/>
              <a:gd name="T13" fmla="*/ 0 h 27"/>
            </a:gdLst>
            <a:ahLst/>
            <a:cxnLst>
              <a:cxn ang="0">
                <a:pos x="T0" y="T1"/>
              </a:cxn>
              <a:cxn ang="0">
                <a:pos x="T2" y="T3"/>
              </a:cxn>
              <a:cxn ang="0">
                <a:pos x="T4" y="T5"/>
              </a:cxn>
              <a:cxn ang="0">
                <a:pos x="T6" y="T7"/>
              </a:cxn>
              <a:cxn ang="0">
                <a:pos x="T8" y="T9"/>
              </a:cxn>
              <a:cxn ang="0">
                <a:pos x="T10" y="T11"/>
              </a:cxn>
              <a:cxn ang="0">
                <a:pos x="T12" y="T13"/>
              </a:cxn>
            </a:cxnLst>
            <a:rect l="0" t="0" r="r" b="b"/>
            <a:pathLst>
              <a:path w="45" h="27">
                <a:moveTo>
                  <a:pt x="45" y="0"/>
                </a:moveTo>
                <a:cubicBezTo>
                  <a:pt x="8" y="0"/>
                  <a:pt x="8" y="0"/>
                  <a:pt x="8" y="0"/>
                </a:cubicBezTo>
                <a:cubicBezTo>
                  <a:pt x="0" y="9"/>
                  <a:pt x="0" y="9"/>
                  <a:pt x="0" y="9"/>
                </a:cubicBezTo>
                <a:cubicBezTo>
                  <a:pt x="9" y="9"/>
                  <a:pt x="9" y="9"/>
                  <a:pt x="9" y="9"/>
                </a:cubicBezTo>
                <a:cubicBezTo>
                  <a:pt x="9" y="20"/>
                  <a:pt x="17" y="27"/>
                  <a:pt x="27" y="27"/>
                </a:cubicBezTo>
                <a:cubicBezTo>
                  <a:pt x="36" y="27"/>
                  <a:pt x="45" y="20"/>
                  <a:pt x="45" y="9"/>
                </a:cubicBezTo>
                <a:lnTo>
                  <a:pt x="45" y="0"/>
                </a:lnTo>
                <a:close/>
              </a:path>
            </a:pathLst>
          </a:custGeom>
          <a:solidFill>
            <a:schemeClr val="bg1"/>
          </a:solidFill>
          <a:ln>
            <a:noFill/>
          </a:ln>
        </p:spPr>
        <p:txBody>
          <a:bodyPr vert="horz" wrap="square" lIns="91440" tIns="45720" rIns="91440" bIns="45720" numCol="1" anchor="t" anchorCtr="0" compatLnSpc="1"/>
          <a:lstStyle/>
          <a:p>
            <a:endParaRPr lang="zh-CN" altLang="en-US" sz="1800">
              <a:solidFill>
                <a:schemeClr val="accent2"/>
              </a:solidFill>
            </a:endParaRPr>
          </a:p>
        </p:txBody>
      </p:sp>
      <p:sp>
        <p:nvSpPr>
          <p:cNvPr id="70" name="Freeform 59"/>
          <p:cNvSpPr/>
          <p:nvPr/>
        </p:nvSpPr>
        <p:spPr bwMode="auto">
          <a:xfrm>
            <a:off x="8572371" y="2901329"/>
            <a:ext cx="320222" cy="233490"/>
          </a:xfrm>
          <a:custGeom>
            <a:avLst/>
            <a:gdLst>
              <a:gd name="T0" fmla="*/ 55 w 98"/>
              <a:gd name="T1" fmla="*/ 57 h 71"/>
              <a:gd name="T2" fmla="*/ 98 w 98"/>
              <a:gd name="T3" fmla="*/ 0 h 71"/>
              <a:gd name="T4" fmla="*/ 54 w 98"/>
              <a:gd name="T5" fmla="*/ 0 h 71"/>
              <a:gd name="T6" fmla="*/ 43 w 98"/>
              <a:gd name="T7" fmla="*/ 5 h 71"/>
              <a:gd name="T8" fmla="*/ 7 w 98"/>
              <a:gd name="T9" fmla="*/ 52 h 71"/>
              <a:gd name="T10" fmla="*/ 21 w 98"/>
              <a:gd name="T11" fmla="*/ 62 h 71"/>
              <a:gd name="T12" fmla="*/ 55 w 98"/>
              <a:gd name="T13" fmla="*/ 21 h 71"/>
              <a:gd name="T14" fmla="*/ 55 w 98"/>
              <a:gd name="T15" fmla="*/ 57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8" h="71">
                <a:moveTo>
                  <a:pt x="55" y="57"/>
                </a:moveTo>
                <a:cubicBezTo>
                  <a:pt x="98" y="0"/>
                  <a:pt x="98" y="0"/>
                  <a:pt x="98" y="0"/>
                </a:cubicBezTo>
                <a:cubicBezTo>
                  <a:pt x="54" y="0"/>
                  <a:pt x="54" y="0"/>
                  <a:pt x="54" y="0"/>
                </a:cubicBezTo>
                <a:cubicBezTo>
                  <a:pt x="49" y="0"/>
                  <a:pt x="45" y="2"/>
                  <a:pt x="43" y="5"/>
                </a:cubicBezTo>
                <a:cubicBezTo>
                  <a:pt x="7" y="52"/>
                  <a:pt x="7" y="52"/>
                  <a:pt x="7" y="52"/>
                </a:cubicBezTo>
                <a:cubicBezTo>
                  <a:pt x="0" y="61"/>
                  <a:pt x="14" y="71"/>
                  <a:pt x="21" y="62"/>
                </a:cubicBezTo>
                <a:cubicBezTo>
                  <a:pt x="55" y="21"/>
                  <a:pt x="55" y="21"/>
                  <a:pt x="55" y="21"/>
                </a:cubicBezTo>
                <a:cubicBezTo>
                  <a:pt x="55" y="57"/>
                  <a:pt x="55" y="57"/>
                  <a:pt x="55" y="57"/>
                </a:cubicBezTo>
                <a:close/>
              </a:path>
            </a:pathLst>
          </a:custGeom>
          <a:solidFill>
            <a:schemeClr val="bg1"/>
          </a:solidFill>
          <a:ln>
            <a:noFill/>
          </a:ln>
        </p:spPr>
        <p:txBody>
          <a:bodyPr vert="horz" wrap="square" lIns="91440" tIns="45720" rIns="91440" bIns="45720" numCol="1" anchor="t" anchorCtr="0" compatLnSpc="1"/>
          <a:lstStyle/>
          <a:p>
            <a:endParaRPr lang="zh-CN" altLang="en-US" sz="1800">
              <a:solidFill>
                <a:schemeClr val="accent2"/>
              </a:solidFill>
            </a:endParaRPr>
          </a:p>
        </p:txBody>
      </p:sp>
      <p:sp>
        <p:nvSpPr>
          <p:cNvPr id="71" name="Freeform 60"/>
          <p:cNvSpPr/>
          <p:nvPr/>
        </p:nvSpPr>
        <p:spPr bwMode="auto">
          <a:xfrm>
            <a:off x="8752323" y="2901329"/>
            <a:ext cx="216865" cy="288863"/>
          </a:xfrm>
          <a:custGeom>
            <a:avLst/>
            <a:gdLst>
              <a:gd name="T0" fmla="*/ 54 w 66"/>
              <a:gd name="T1" fmla="*/ 0 h 88"/>
              <a:gd name="T2" fmla="*/ 66 w 66"/>
              <a:gd name="T3" fmla="*/ 13 h 88"/>
              <a:gd name="T4" fmla="*/ 66 w 66"/>
              <a:gd name="T5" fmla="*/ 88 h 88"/>
              <a:gd name="T6" fmla="*/ 0 w 66"/>
              <a:gd name="T7" fmla="*/ 88 h 88"/>
              <a:gd name="T8" fmla="*/ 0 w 66"/>
              <a:gd name="T9" fmla="*/ 68 h 88"/>
              <a:gd name="T10" fmla="*/ 59 w 66"/>
              <a:gd name="T11" fmla="*/ 68 h 88"/>
              <a:gd name="T12" fmla="*/ 59 w 66"/>
              <a:gd name="T13" fmla="*/ 58 h 88"/>
              <a:gd name="T14" fmla="*/ 10 w 66"/>
              <a:gd name="T15" fmla="*/ 58 h 88"/>
              <a:gd name="T16" fmla="*/ 54 w 66"/>
              <a:gd name="T17" fmla="*/ 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88">
                <a:moveTo>
                  <a:pt x="54" y="0"/>
                </a:moveTo>
                <a:cubicBezTo>
                  <a:pt x="60" y="0"/>
                  <a:pt x="66" y="6"/>
                  <a:pt x="66" y="13"/>
                </a:cubicBezTo>
                <a:cubicBezTo>
                  <a:pt x="66" y="88"/>
                  <a:pt x="66" y="88"/>
                  <a:pt x="66" y="88"/>
                </a:cubicBezTo>
                <a:cubicBezTo>
                  <a:pt x="0" y="88"/>
                  <a:pt x="0" y="88"/>
                  <a:pt x="0" y="88"/>
                </a:cubicBezTo>
                <a:cubicBezTo>
                  <a:pt x="0" y="68"/>
                  <a:pt x="0" y="68"/>
                  <a:pt x="0" y="68"/>
                </a:cubicBezTo>
                <a:cubicBezTo>
                  <a:pt x="59" y="68"/>
                  <a:pt x="59" y="68"/>
                  <a:pt x="59" y="68"/>
                </a:cubicBezTo>
                <a:cubicBezTo>
                  <a:pt x="59" y="58"/>
                  <a:pt x="59" y="58"/>
                  <a:pt x="59" y="58"/>
                </a:cubicBezTo>
                <a:cubicBezTo>
                  <a:pt x="10" y="58"/>
                  <a:pt x="10" y="58"/>
                  <a:pt x="10" y="58"/>
                </a:cubicBezTo>
                <a:lnTo>
                  <a:pt x="54" y="0"/>
                </a:lnTo>
                <a:close/>
              </a:path>
            </a:pathLst>
          </a:custGeom>
          <a:solidFill>
            <a:schemeClr val="bg1"/>
          </a:solidFill>
          <a:ln>
            <a:noFill/>
          </a:ln>
        </p:spPr>
        <p:txBody>
          <a:bodyPr vert="horz" wrap="square" lIns="91440" tIns="45720" rIns="91440" bIns="45720" numCol="1" anchor="t" anchorCtr="0" compatLnSpc="1"/>
          <a:lstStyle/>
          <a:p>
            <a:endParaRPr lang="zh-CN" altLang="en-US" sz="1800">
              <a:solidFill>
                <a:schemeClr val="accent2"/>
              </a:solidFill>
            </a:endParaRPr>
          </a:p>
        </p:txBody>
      </p:sp>
      <p:sp>
        <p:nvSpPr>
          <p:cNvPr id="72" name="Freeform 61"/>
          <p:cNvSpPr/>
          <p:nvPr/>
        </p:nvSpPr>
        <p:spPr bwMode="auto">
          <a:xfrm>
            <a:off x="8503159" y="3124668"/>
            <a:ext cx="218711" cy="64602"/>
          </a:xfrm>
          <a:custGeom>
            <a:avLst/>
            <a:gdLst>
              <a:gd name="T0" fmla="*/ 59 w 67"/>
              <a:gd name="T1" fmla="*/ 20 h 20"/>
              <a:gd name="T2" fmla="*/ 67 w 67"/>
              <a:gd name="T3" fmla="*/ 12 h 20"/>
              <a:gd name="T4" fmla="*/ 67 w 67"/>
              <a:gd name="T5" fmla="*/ 0 h 20"/>
              <a:gd name="T6" fmla="*/ 0 w 67"/>
              <a:gd name="T7" fmla="*/ 0 h 20"/>
              <a:gd name="T8" fmla="*/ 0 w 67"/>
              <a:gd name="T9" fmla="*/ 12 h 20"/>
              <a:gd name="T10" fmla="*/ 8 w 67"/>
              <a:gd name="T11" fmla="*/ 20 h 20"/>
              <a:gd name="T12" fmla="*/ 59 w 67"/>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67" h="20">
                <a:moveTo>
                  <a:pt x="59" y="20"/>
                </a:moveTo>
                <a:cubicBezTo>
                  <a:pt x="64" y="20"/>
                  <a:pt x="67" y="16"/>
                  <a:pt x="67" y="12"/>
                </a:cubicBezTo>
                <a:cubicBezTo>
                  <a:pt x="67" y="0"/>
                  <a:pt x="67" y="0"/>
                  <a:pt x="67" y="0"/>
                </a:cubicBezTo>
                <a:cubicBezTo>
                  <a:pt x="0" y="0"/>
                  <a:pt x="0" y="0"/>
                  <a:pt x="0" y="0"/>
                </a:cubicBezTo>
                <a:cubicBezTo>
                  <a:pt x="0" y="12"/>
                  <a:pt x="0" y="12"/>
                  <a:pt x="0" y="12"/>
                </a:cubicBezTo>
                <a:cubicBezTo>
                  <a:pt x="0" y="16"/>
                  <a:pt x="3" y="20"/>
                  <a:pt x="8" y="20"/>
                </a:cubicBezTo>
                <a:lnTo>
                  <a:pt x="59" y="20"/>
                </a:lnTo>
                <a:close/>
              </a:path>
            </a:pathLst>
          </a:custGeom>
          <a:solidFill>
            <a:schemeClr val="bg1"/>
          </a:solidFill>
          <a:ln>
            <a:noFill/>
          </a:ln>
        </p:spPr>
        <p:txBody>
          <a:bodyPr vert="horz" wrap="square" lIns="91440" tIns="45720" rIns="91440" bIns="45720" numCol="1" anchor="t" anchorCtr="0" compatLnSpc="1"/>
          <a:lstStyle/>
          <a:p>
            <a:endParaRPr lang="zh-CN" altLang="en-US" sz="1800">
              <a:solidFill>
                <a:schemeClr val="accent2"/>
              </a:solidFill>
            </a:endParaRPr>
          </a:p>
        </p:txBody>
      </p:sp>
      <p:sp>
        <p:nvSpPr>
          <p:cNvPr id="73" name="Freeform 62"/>
          <p:cNvSpPr/>
          <p:nvPr/>
        </p:nvSpPr>
        <p:spPr bwMode="auto">
          <a:xfrm>
            <a:off x="8457017" y="2901329"/>
            <a:ext cx="46142" cy="224261"/>
          </a:xfrm>
          <a:custGeom>
            <a:avLst/>
            <a:gdLst>
              <a:gd name="T0" fmla="*/ 0 w 14"/>
              <a:gd name="T1" fmla="*/ 60 h 68"/>
              <a:gd name="T2" fmla="*/ 9 w 14"/>
              <a:gd name="T3" fmla="*/ 68 h 68"/>
              <a:gd name="T4" fmla="*/ 14 w 14"/>
              <a:gd name="T5" fmla="*/ 68 h 68"/>
              <a:gd name="T6" fmla="*/ 14 w 14"/>
              <a:gd name="T7" fmla="*/ 0 h 68"/>
              <a:gd name="T8" fmla="*/ 9 w 14"/>
              <a:gd name="T9" fmla="*/ 0 h 68"/>
              <a:gd name="T10" fmla="*/ 0 w 14"/>
              <a:gd name="T11" fmla="*/ 8 h 68"/>
              <a:gd name="T12" fmla="*/ 0 w 14"/>
              <a:gd name="T13" fmla="*/ 60 h 68"/>
            </a:gdLst>
            <a:ahLst/>
            <a:cxnLst>
              <a:cxn ang="0">
                <a:pos x="T0" y="T1"/>
              </a:cxn>
              <a:cxn ang="0">
                <a:pos x="T2" y="T3"/>
              </a:cxn>
              <a:cxn ang="0">
                <a:pos x="T4" y="T5"/>
              </a:cxn>
              <a:cxn ang="0">
                <a:pos x="T6" y="T7"/>
              </a:cxn>
              <a:cxn ang="0">
                <a:pos x="T8" y="T9"/>
              </a:cxn>
              <a:cxn ang="0">
                <a:pos x="T10" y="T11"/>
              </a:cxn>
              <a:cxn ang="0">
                <a:pos x="T12" y="T13"/>
              </a:cxn>
            </a:cxnLst>
            <a:rect l="0" t="0" r="r" b="b"/>
            <a:pathLst>
              <a:path w="14" h="68">
                <a:moveTo>
                  <a:pt x="0" y="60"/>
                </a:moveTo>
                <a:cubicBezTo>
                  <a:pt x="0" y="65"/>
                  <a:pt x="4" y="68"/>
                  <a:pt x="9" y="68"/>
                </a:cubicBezTo>
                <a:cubicBezTo>
                  <a:pt x="14" y="68"/>
                  <a:pt x="14" y="68"/>
                  <a:pt x="14" y="68"/>
                </a:cubicBezTo>
                <a:cubicBezTo>
                  <a:pt x="14" y="0"/>
                  <a:pt x="14" y="0"/>
                  <a:pt x="14" y="0"/>
                </a:cubicBezTo>
                <a:cubicBezTo>
                  <a:pt x="9" y="0"/>
                  <a:pt x="9" y="0"/>
                  <a:pt x="9" y="0"/>
                </a:cubicBezTo>
                <a:cubicBezTo>
                  <a:pt x="4" y="0"/>
                  <a:pt x="0" y="3"/>
                  <a:pt x="0" y="8"/>
                </a:cubicBezTo>
                <a:cubicBezTo>
                  <a:pt x="0" y="60"/>
                  <a:pt x="0" y="60"/>
                  <a:pt x="0" y="60"/>
                </a:cubicBezTo>
                <a:close/>
              </a:path>
            </a:pathLst>
          </a:custGeom>
          <a:solidFill>
            <a:schemeClr val="bg1"/>
          </a:solidFill>
          <a:ln>
            <a:noFill/>
          </a:ln>
        </p:spPr>
        <p:txBody>
          <a:bodyPr vert="horz" wrap="square" lIns="91440" tIns="45720" rIns="91440" bIns="45720" numCol="1" anchor="t" anchorCtr="0" compatLnSpc="1"/>
          <a:lstStyle/>
          <a:p>
            <a:endParaRPr lang="zh-CN" altLang="en-US" sz="1800">
              <a:solidFill>
                <a:schemeClr val="accent2"/>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500" fill="hold"/>
                                        <p:tgtEl>
                                          <p:spTgt spid="8"/>
                                        </p:tgtEl>
                                        <p:attrNameLst>
                                          <p:attrName>ppt_w</p:attrName>
                                        </p:attrNameLst>
                                      </p:cBhvr>
                                      <p:tavLst>
                                        <p:tav tm="0">
                                          <p:val>
                                            <p:fltVal val="0"/>
                                          </p:val>
                                        </p:tav>
                                        <p:tav tm="100000">
                                          <p:val>
                                            <p:strVal val="#ppt_w"/>
                                          </p:val>
                                        </p:tav>
                                      </p:tavLst>
                                    </p:anim>
                                    <p:anim calcmode="lin" valueType="num">
                                      <p:cBhvr>
                                        <p:cTn id="14" dur="500" fill="hold"/>
                                        <p:tgtEl>
                                          <p:spTgt spid="8"/>
                                        </p:tgtEl>
                                        <p:attrNameLst>
                                          <p:attrName>ppt_h</p:attrName>
                                        </p:attrNameLst>
                                      </p:cBhvr>
                                      <p:tavLst>
                                        <p:tav tm="0">
                                          <p:val>
                                            <p:fltVal val="0"/>
                                          </p:val>
                                        </p:tav>
                                        <p:tav tm="100000">
                                          <p:val>
                                            <p:strVal val="#ppt_h"/>
                                          </p:val>
                                        </p:tav>
                                      </p:tavLst>
                                    </p:anim>
                                    <p:animEffect transition="in" filter="fade">
                                      <p:cBhvr>
                                        <p:cTn id="15" dur="500"/>
                                        <p:tgtEl>
                                          <p:spTgt spid="8"/>
                                        </p:tgtEl>
                                      </p:cBhvr>
                                    </p:animEffect>
                                  </p:childTnLst>
                                </p:cTn>
                              </p:par>
                            </p:childTnLst>
                          </p:cTn>
                        </p:par>
                        <p:par>
                          <p:cTn id="16" fill="hold">
                            <p:stCondLst>
                              <p:cond delay="1000"/>
                            </p:stCondLst>
                            <p:childTnLst>
                              <p:par>
                                <p:cTn id="17" presetID="22" presetClass="entr" presetSubtype="2" fill="hold"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right)">
                                      <p:cBhvr>
                                        <p:cTn id="19" dur="500"/>
                                        <p:tgtEl>
                                          <p:spTgt spid="20"/>
                                        </p:tgtEl>
                                      </p:cBhvr>
                                    </p:animEffect>
                                  </p:childTnLst>
                                </p:cTn>
                              </p:par>
                            </p:childTnLst>
                          </p:cTn>
                        </p:par>
                        <p:par>
                          <p:cTn id="20" fill="hold">
                            <p:stCondLst>
                              <p:cond delay="1500"/>
                            </p:stCondLst>
                            <p:childTnLst>
                              <p:par>
                                <p:cTn id="21" presetID="22" presetClass="entr" presetSubtype="2" fill="hold" nodeType="after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wipe(right)">
                                      <p:cBhvr>
                                        <p:cTn id="23" dur="500"/>
                                        <p:tgtEl>
                                          <p:spTgt spid="26"/>
                                        </p:tgtEl>
                                      </p:cBhvr>
                                    </p:animEffect>
                                  </p:childTnLst>
                                </p:cTn>
                              </p:par>
                            </p:childTnLst>
                          </p:cTn>
                        </p:par>
                        <p:par>
                          <p:cTn id="24" fill="hold">
                            <p:stCondLst>
                              <p:cond delay="2000"/>
                            </p:stCondLst>
                            <p:childTnLst>
                              <p:par>
                                <p:cTn id="25" presetID="22" presetClass="entr" presetSubtype="2" fill="hold" nodeType="afterEffect">
                                  <p:stCondLst>
                                    <p:cond delay="0"/>
                                  </p:stCondLst>
                                  <p:childTnLst>
                                    <p:set>
                                      <p:cBhvr>
                                        <p:cTn id="26" dur="1" fill="hold">
                                          <p:stCondLst>
                                            <p:cond delay="0"/>
                                          </p:stCondLst>
                                        </p:cTn>
                                        <p:tgtEl>
                                          <p:spTgt spid="32"/>
                                        </p:tgtEl>
                                        <p:attrNameLst>
                                          <p:attrName>style.visibility</p:attrName>
                                        </p:attrNameLst>
                                      </p:cBhvr>
                                      <p:to>
                                        <p:strVal val="visible"/>
                                      </p:to>
                                    </p:set>
                                    <p:animEffect transition="in" filter="wipe(right)">
                                      <p:cBhvr>
                                        <p:cTn id="27" dur="500"/>
                                        <p:tgtEl>
                                          <p:spTgt spid="32"/>
                                        </p:tgtEl>
                                      </p:cBhvr>
                                    </p:animEffect>
                                  </p:childTnLst>
                                </p:cTn>
                              </p:par>
                            </p:childTnLst>
                          </p:cTn>
                        </p:par>
                        <p:par>
                          <p:cTn id="28" fill="hold">
                            <p:stCondLst>
                              <p:cond delay="2500"/>
                            </p:stCondLst>
                            <p:childTnLst>
                              <p:par>
                                <p:cTn id="29" presetID="22" presetClass="entr" presetSubtype="2" fill="hold" nodeType="afterEffect">
                                  <p:stCondLst>
                                    <p:cond delay="0"/>
                                  </p:stCondLst>
                                  <p:childTnLst>
                                    <p:set>
                                      <p:cBhvr>
                                        <p:cTn id="30" dur="1" fill="hold">
                                          <p:stCondLst>
                                            <p:cond delay="0"/>
                                          </p:stCondLst>
                                        </p:cTn>
                                        <p:tgtEl>
                                          <p:spTgt spid="38"/>
                                        </p:tgtEl>
                                        <p:attrNameLst>
                                          <p:attrName>style.visibility</p:attrName>
                                        </p:attrNameLst>
                                      </p:cBhvr>
                                      <p:to>
                                        <p:strVal val="visible"/>
                                      </p:to>
                                    </p:set>
                                    <p:animEffect transition="in" filter="wipe(right)">
                                      <p:cBhvr>
                                        <p:cTn id="31" dur="500"/>
                                        <p:tgtEl>
                                          <p:spTgt spid="38"/>
                                        </p:tgtEl>
                                      </p:cBhvr>
                                    </p:animEffect>
                                  </p:childTnLst>
                                </p:cTn>
                              </p:par>
                            </p:childTnLst>
                          </p:cTn>
                        </p:par>
                        <p:par>
                          <p:cTn id="32" fill="hold">
                            <p:stCondLst>
                              <p:cond delay="3000"/>
                            </p:stCondLst>
                            <p:childTnLst>
                              <p:par>
                                <p:cTn id="33" presetID="22" presetClass="entr" presetSubtype="2" fill="hold" nodeType="afterEffect">
                                  <p:stCondLst>
                                    <p:cond delay="0"/>
                                  </p:stCondLst>
                                  <p:childTnLst>
                                    <p:set>
                                      <p:cBhvr>
                                        <p:cTn id="34" dur="1" fill="hold">
                                          <p:stCondLst>
                                            <p:cond delay="0"/>
                                          </p:stCondLst>
                                        </p:cTn>
                                        <p:tgtEl>
                                          <p:spTgt spid="44"/>
                                        </p:tgtEl>
                                        <p:attrNameLst>
                                          <p:attrName>style.visibility</p:attrName>
                                        </p:attrNameLst>
                                      </p:cBhvr>
                                      <p:to>
                                        <p:strVal val="visible"/>
                                      </p:to>
                                    </p:set>
                                    <p:animEffect transition="in" filter="wipe(right)">
                                      <p:cBhvr>
                                        <p:cTn id="35" dur="500"/>
                                        <p:tgtEl>
                                          <p:spTgt spid="44"/>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50"/>
                                        </p:tgtEl>
                                        <p:attrNameLst>
                                          <p:attrName>style.visibility</p:attrName>
                                        </p:attrNameLst>
                                      </p:cBhvr>
                                      <p:to>
                                        <p:strVal val="visible"/>
                                      </p:to>
                                    </p:set>
                                    <p:animEffect transition="in" filter="wipe(left)">
                                      <p:cBhvr>
                                        <p:cTn id="39"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zh-CN" altLang="en-US" dirty="0"/>
              <a:t>部分解读</a:t>
            </a:r>
            <a:r>
              <a:rPr lang="en-US" altLang="zh-CN" dirty="0"/>
              <a:t>-</a:t>
            </a:r>
            <a:r>
              <a:rPr lang="zh-CN" altLang="en-US" dirty="0"/>
              <a:t>数据安全保障措施</a:t>
            </a:r>
            <a:endParaRPr lang="zh-CN" altLang="en-US" dirty="0"/>
          </a:p>
        </p:txBody>
      </p:sp>
      <p:sp>
        <p:nvSpPr>
          <p:cNvPr id="27" name="文本框 26"/>
          <p:cNvSpPr txBox="1"/>
          <p:nvPr/>
        </p:nvSpPr>
        <p:spPr>
          <a:xfrm>
            <a:off x="1174667" y="1128242"/>
            <a:ext cx="9842666" cy="5260223"/>
          </a:xfrm>
          <a:prstGeom prst="rect">
            <a:avLst/>
          </a:prstGeom>
          <a:noFill/>
        </p:spPr>
        <p:txBody>
          <a:bodyPr wrap="square">
            <a:spAutoFit/>
          </a:bodyPr>
          <a:lstStyle/>
          <a:p>
            <a:pPr>
              <a:lnSpc>
                <a:spcPct val="150000"/>
              </a:lnSpc>
            </a:pPr>
            <a:r>
              <a:rPr lang="zh-CN" altLang="en-US" b="1" i="0" dirty="0">
                <a:solidFill>
                  <a:srgbClr val="333333"/>
                </a:solidFill>
                <a:effectLst/>
                <a:latin typeface="微软雅黑" panose="020B0503020204020204" pitchFamily="34" charset="-122"/>
                <a:ea typeface="微软雅黑" panose="020B0503020204020204" pitchFamily="34" charset="-122"/>
              </a:rPr>
              <a:t>第二十七条　</a:t>
            </a:r>
            <a:r>
              <a:rPr lang="zh-CN" altLang="en-US" b="0" i="0" dirty="0">
                <a:solidFill>
                  <a:srgbClr val="333333"/>
                </a:solidFill>
                <a:effectLst/>
                <a:latin typeface="微软雅黑" panose="020B0503020204020204" pitchFamily="34" charset="-122"/>
                <a:ea typeface="微软雅黑" panose="020B0503020204020204" pitchFamily="34" charset="-122"/>
              </a:rPr>
              <a:t>开展数据处理活动应当依照法律、法规的规定，建立健全全流程数据安全管理制度，组织开展数据安全教育培训，采取相应的技术措施和其他必要措施，保障数据安全。利用互联网等信息网络开展数据处理活动，应当在网络安全等级保护制度的基础上，履行上述数据安全保护义务。</a:t>
            </a:r>
            <a:endParaRPr lang="en-US" altLang="zh-CN" b="0" i="0" dirty="0">
              <a:solidFill>
                <a:srgbClr val="333333"/>
              </a:solidFill>
              <a:effectLst/>
              <a:latin typeface="微软雅黑" panose="020B0503020204020204" pitchFamily="34" charset="-122"/>
              <a:ea typeface="微软雅黑" panose="020B0503020204020204" pitchFamily="34" charset="-122"/>
            </a:endParaRPr>
          </a:p>
          <a:p>
            <a:pPr>
              <a:lnSpc>
                <a:spcPct val="150000"/>
              </a:lnSpc>
            </a:pPr>
            <a:endParaRPr lang="en-US" altLang="zh-CN" dirty="0">
              <a:solidFill>
                <a:srgbClr val="333333"/>
              </a:solidFill>
              <a:latin typeface="微软雅黑" panose="020B0503020204020204" pitchFamily="34" charset="-122"/>
              <a:ea typeface="微软雅黑" panose="020B0503020204020204" pitchFamily="34" charset="-122"/>
            </a:endParaRPr>
          </a:p>
          <a:p>
            <a:pPr>
              <a:lnSpc>
                <a:spcPct val="150000"/>
              </a:lnSpc>
            </a:pPr>
            <a:r>
              <a:rPr lang="zh-CN" altLang="en-US" sz="1600" dirty="0">
                <a:solidFill>
                  <a:srgbClr val="333333"/>
                </a:solidFill>
                <a:latin typeface="微软雅黑" panose="020B0503020204020204" pitchFamily="34" charset="-122"/>
                <a:ea typeface="微软雅黑" panose="020B0503020204020204" pitchFamily="34" charset="-122"/>
              </a:rPr>
              <a:t>解读：依照国家法律法规及行业标准，结合企业自身的安全需求，从组织建设、人员能力、制度流程和技术工具四个维度，围绕数据生存周期（数据采集、数据传输、数据存储、数据处理、数据交换、数据销毁）及业务风险场景，按照资产梳理、分类分级、管理流程、技术能力及持续优化的步骤，建设数据安全治理体系。同时定期开展数据安全教育培训，加强全员数据安全防护意识，提升数据安全人员专业技能。</a:t>
            </a:r>
            <a:endParaRPr lang="zh-CN" altLang="en-US" sz="1600" dirty="0">
              <a:solidFill>
                <a:srgbClr val="333333"/>
              </a:solidFill>
              <a:latin typeface="微软雅黑" panose="020B0503020204020204" pitchFamily="34" charset="-122"/>
              <a:ea typeface="微软雅黑" panose="020B0503020204020204" pitchFamily="34" charset="-122"/>
            </a:endParaRPr>
          </a:p>
          <a:p>
            <a:pPr>
              <a:lnSpc>
                <a:spcPct val="150000"/>
              </a:lnSpc>
            </a:pPr>
            <a:r>
              <a:rPr lang="zh-CN" altLang="en-US" sz="1600" dirty="0">
                <a:solidFill>
                  <a:srgbClr val="333333"/>
                </a:solidFill>
                <a:latin typeface="微软雅黑" panose="020B0503020204020204" pitchFamily="34" charset="-122"/>
                <a:ea typeface="微软雅黑" panose="020B0503020204020204" pitchFamily="34" charset="-122"/>
              </a:rPr>
              <a:t>全面落实</a:t>
            </a:r>
            <a:r>
              <a:rPr lang="en-US" altLang="zh-CN" sz="1600" dirty="0">
                <a:solidFill>
                  <a:srgbClr val="333333"/>
                </a:solidFill>
                <a:latin typeface="微软雅黑" panose="020B0503020204020204" pitchFamily="34" charset="-122"/>
                <a:ea typeface="微软雅黑" panose="020B0503020204020204" pitchFamily="34" charset="-122"/>
              </a:rPr>
              <a:t>GB/T 22239《</a:t>
            </a:r>
            <a:r>
              <a:rPr lang="zh-CN" altLang="en-US" sz="1600" dirty="0">
                <a:solidFill>
                  <a:srgbClr val="333333"/>
                </a:solidFill>
                <a:latin typeface="微软雅黑" panose="020B0503020204020204" pitchFamily="34" charset="-122"/>
                <a:ea typeface="微软雅黑" panose="020B0503020204020204" pitchFamily="34" charset="-122"/>
              </a:rPr>
              <a:t>网络安全等级保护基本要求</a:t>
            </a:r>
            <a:r>
              <a:rPr lang="en-US" altLang="zh-CN" sz="1600" dirty="0">
                <a:solidFill>
                  <a:srgbClr val="333333"/>
                </a:solidFill>
                <a:latin typeface="微软雅黑" panose="020B0503020204020204" pitchFamily="34" charset="-122"/>
                <a:ea typeface="微软雅黑" panose="020B0503020204020204" pitchFamily="34" charset="-122"/>
              </a:rPr>
              <a:t>》</a:t>
            </a:r>
            <a:r>
              <a:rPr lang="zh-CN" altLang="en-US" sz="1600" dirty="0">
                <a:solidFill>
                  <a:srgbClr val="333333"/>
                </a:solidFill>
                <a:latin typeface="微软雅黑" panose="020B0503020204020204" pitchFamily="34" charset="-122"/>
                <a:ea typeface="微软雅黑" panose="020B0503020204020204" pitchFamily="34" charset="-122"/>
              </a:rPr>
              <a:t>中安全通用和安全扩展要求内容，做好物理环境、通信网络、区域边界、计算环境、管理中心等安全管理。</a:t>
            </a:r>
            <a:endParaRPr lang="zh-CN" altLang="en-US" sz="1600" dirty="0">
              <a:solidFill>
                <a:srgbClr val="333333"/>
              </a:solidFill>
              <a:latin typeface="微软雅黑" panose="020B0503020204020204" pitchFamily="34" charset="-122"/>
              <a:ea typeface="微软雅黑" panose="020B0503020204020204" pitchFamily="34" charset="-122"/>
            </a:endParaRPr>
          </a:p>
          <a:p>
            <a:pPr>
              <a:lnSpc>
                <a:spcPct val="150000"/>
              </a:lnSpc>
            </a:pPr>
            <a:r>
              <a:rPr lang="zh-CN" altLang="en-US" sz="1600" dirty="0">
                <a:solidFill>
                  <a:srgbClr val="333333"/>
                </a:solidFill>
                <a:latin typeface="微软雅黑" panose="020B0503020204020204" pitchFamily="34" charset="-122"/>
                <a:ea typeface="微软雅黑" panose="020B0503020204020204" pitchFamily="34" charset="-122"/>
              </a:rPr>
              <a:t>对相关业务系统、操作系统、数据库、大数据组件等进行漏洞扫描，及时升级补丁或采取补救措施；充分识别风险场景，对重大安全事件，采用技术手段及时发现及时处理上报。</a:t>
            </a:r>
            <a:endParaRPr lang="zh-CN" altLang="en-US" sz="1600" dirty="0">
              <a:solidFill>
                <a:srgbClr val="333333"/>
              </a:solidFill>
              <a:latin typeface="微软雅黑" panose="020B0503020204020204" pitchFamily="34" charset="-122"/>
              <a:ea typeface="微软雅黑" panose="020B0503020204020204" pitchFamily="34" charset="-122"/>
            </a:endParaRPr>
          </a:p>
        </p:txBody>
      </p:sp>
      <p:cxnSp>
        <p:nvCxnSpPr>
          <p:cNvPr id="4" name="直接连接符 3"/>
          <p:cNvCxnSpPr/>
          <p:nvPr/>
        </p:nvCxnSpPr>
        <p:spPr>
          <a:xfrm>
            <a:off x="1050471" y="2950029"/>
            <a:ext cx="10091057" cy="0"/>
          </a:xfrm>
          <a:prstGeom prst="line">
            <a:avLst/>
          </a:prstGeom>
          <a:ln w="31750" cmpd="thickThin">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rmAutofit/>
          </a:bodyPr>
          <a:lstStyle/>
          <a:p>
            <a:r>
              <a:rPr lang="zh-CN" altLang="en-US" dirty="0"/>
              <a:t>风险评估、数据出境、数据交易、取证调取</a:t>
            </a:r>
            <a:endParaRPr lang="zh-CN" altLang="en-US" dirty="0"/>
          </a:p>
        </p:txBody>
      </p:sp>
      <p:grpSp>
        <p:nvGrpSpPr>
          <p:cNvPr id="56" name="组合 55"/>
          <p:cNvGrpSpPr/>
          <p:nvPr/>
        </p:nvGrpSpPr>
        <p:grpSpPr>
          <a:xfrm>
            <a:off x="560908" y="1398360"/>
            <a:ext cx="11257311" cy="4652630"/>
            <a:chOff x="1651997" y="1935163"/>
            <a:chExt cx="9460503" cy="3910012"/>
          </a:xfrm>
        </p:grpSpPr>
        <p:sp>
          <p:nvSpPr>
            <p:cNvPr id="57" name="Freeform 5"/>
            <p:cNvSpPr/>
            <p:nvPr/>
          </p:nvSpPr>
          <p:spPr bwMode="auto">
            <a:xfrm rot="16200000">
              <a:off x="5271294" y="996157"/>
              <a:ext cx="784225" cy="3424237"/>
            </a:xfrm>
            <a:custGeom>
              <a:avLst/>
              <a:gdLst>
                <a:gd name="T0" fmla="*/ 0 w 193"/>
                <a:gd name="T1" fmla="*/ 0 h 859"/>
                <a:gd name="T2" fmla="*/ 0 w 193"/>
                <a:gd name="T3" fmla="*/ 2147483646 h 859"/>
                <a:gd name="T4" fmla="*/ 2147483646 w 193"/>
                <a:gd name="T5" fmla="*/ 2147483646 h 859"/>
                <a:gd name="T6" fmla="*/ 2147483646 w 193"/>
                <a:gd name="T7" fmla="*/ 0 h 859"/>
                <a:gd name="T8" fmla="*/ 0 w 193"/>
                <a:gd name="T9" fmla="*/ 0 h 85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3" h="859">
                  <a:moveTo>
                    <a:pt x="0" y="0"/>
                  </a:moveTo>
                  <a:lnTo>
                    <a:pt x="0" y="859"/>
                  </a:lnTo>
                  <a:lnTo>
                    <a:pt x="193" y="707"/>
                  </a:lnTo>
                  <a:lnTo>
                    <a:pt x="193" y="0"/>
                  </a:lnTo>
                  <a:lnTo>
                    <a:pt x="0" y="0"/>
                  </a:lnTo>
                  <a:close/>
                </a:path>
              </a:pathLst>
            </a:custGeom>
            <a:solidFill>
              <a:srgbClr val="68BA2C"/>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914400" eaLnBrk="0" fontAlgn="base" latinLnBrk="0" hangingPunct="0">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ndParaRPr>
            </a:p>
          </p:txBody>
        </p:sp>
        <p:sp>
          <p:nvSpPr>
            <p:cNvPr id="58" name="Freeform 6"/>
            <p:cNvSpPr/>
            <p:nvPr/>
          </p:nvSpPr>
          <p:spPr bwMode="auto">
            <a:xfrm rot="-5400000">
              <a:off x="2920207" y="2380456"/>
              <a:ext cx="1547812" cy="657225"/>
            </a:xfrm>
            <a:custGeom>
              <a:avLst/>
              <a:gdLst>
                <a:gd name="T0" fmla="*/ 2147483646 w 381"/>
                <a:gd name="T1" fmla="*/ 0 h 165"/>
                <a:gd name="T2" fmla="*/ 2147483646 w 381"/>
                <a:gd name="T3" fmla="*/ 2147483646 h 165"/>
                <a:gd name="T4" fmla="*/ 2147483646 w 381"/>
                <a:gd name="T5" fmla="*/ 2147483646 h 165"/>
                <a:gd name="T6" fmla="*/ 0 w 381"/>
                <a:gd name="T7" fmla="*/ 2147483646 h 165"/>
                <a:gd name="T8" fmla="*/ 2147483646 w 381"/>
                <a:gd name="T9" fmla="*/ 0 h 16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81" h="165">
                  <a:moveTo>
                    <a:pt x="191" y="0"/>
                  </a:moveTo>
                  <a:lnTo>
                    <a:pt x="381" y="165"/>
                  </a:lnTo>
                  <a:lnTo>
                    <a:pt x="191" y="165"/>
                  </a:lnTo>
                  <a:lnTo>
                    <a:pt x="0" y="165"/>
                  </a:lnTo>
                  <a:lnTo>
                    <a:pt x="191" y="0"/>
                  </a:lnTo>
                  <a:close/>
                </a:path>
              </a:pathLst>
            </a:custGeom>
            <a:solidFill>
              <a:srgbClr val="68BA2C"/>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914400" eaLnBrk="0" fontAlgn="base" latinLnBrk="0" hangingPunct="0">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Calibri" panose="020F0502020204030204" pitchFamily="34" charset="0"/>
                <a:ea typeface="等线" panose="02010600030101010101" charset="-122"/>
              </a:endParaRPr>
            </a:p>
          </p:txBody>
        </p:sp>
        <p:sp>
          <p:nvSpPr>
            <p:cNvPr id="59" name="Freeform 7"/>
            <p:cNvSpPr/>
            <p:nvPr/>
          </p:nvSpPr>
          <p:spPr bwMode="auto">
            <a:xfrm rot="-5400000">
              <a:off x="6101556" y="2224882"/>
              <a:ext cx="788987" cy="2540000"/>
            </a:xfrm>
            <a:custGeom>
              <a:avLst/>
              <a:gdLst>
                <a:gd name="T0" fmla="*/ 0 w 194"/>
                <a:gd name="T1" fmla="*/ 2147483646 h 637"/>
                <a:gd name="T2" fmla="*/ 0 w 194"/>
                <a:gd name="T3" fmla="*/ 0 h 637"/>
                <a:gd name="T4" fmla="*/ 2147483646 w 194"/>
                <a:gd name="T5" fmla="*/ 2147483646 h 637"/>
                <a:gd name="T6" fmla="*/ 2147483646 w 194"/>
                <a:gd name="T7" fmla="*/ 2147483646 h 637"/>
                <a:gd name="T8" fmla="*/ 0 w 194"/>
                <a:gd name="T9" fmla="*/ 2147483646 h 63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4" h="637">
                  <a:moveTo>
                    <a:pt x="0" y="637"/>
                  </a:moveTo>
                  <a:lnTo>
                    <a:pt x="0" y="0"/>
                  </a:lnTo>
                  <a:lnTo>
                    <a:pt x="194" y="153"/>
                  </a:lnTo>
                  <a:lnTo>
                    <a:pt x="194" y="637"/>
                  </a:lnTo>
                  <a:lnTo>
                    <a:pt x="0" y="637"/>
                  </a:lnTo>
                  <a:close/>
                </a:path>
              </a:pathLst>
            </a:custGeom>
            <a:solidFill>
              <a:srgbClr val="004637"/>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914400" eaLnBrk="0" fontAlgn="base" latinLnBrk="0" hangingPunct="0">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ndParaRPr>
            </a:p>
          </p:txBody>
        </p:sp>
        <p:sp>
          <p:nvSpPr>
            <p:cNvPr id="60" name="Freeform 8"/>
            <p:cNvSpPr/>
            <p:nvPr/>
          </p:nvSpPr>
          <p:spPr bwMode="auto">
            <a:xfrm rot="-5400000">
              <a:off x="7249319" y="3167857"/>
              <a:ext cx="1549400" cy="658812"/>
            </a:xfrm>
            <a:custGeom>
              <a:avLst/>
              <a:gdLst>
                <a:gd name="T0" fmla="*/ 2147483646 w 381"/>
                <a:gd name="T1" fmla="*/ 2147483646 h 165"/>
                <a:gd name="T2" fmla="*/ 2147483646 w 381"/>
                <a:gd name="T3" fmla="*/ 0 h 165"/>
                <a:gd name="T4" fmla="*/ 2147483646 w 381"/>
                <a:gd name="T5" fmla="*/ 0 h 165"/>
                <a:gd name="T6" fmla="*/ 0 w 381"/>
                <a:gd name="T7" fmla="*/ 0 h 165"/>
                <a:gd name="T8" fmla="*/ 2147483646 w 381"/>
                <a:gd name="T9" fmla="*/ 2147483646 h 16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81" h="165">
                  <a:moveTo>
                    <a:pt x="190" y="165"/>
                  </a:moveTo>
                  <a:lnTo>
                    <a:pt x="381" y="0"/>
                  </a:lnTo>
                  <a:lnTo>
                    <a:pt x="190" y="0"/>
                  </a:lnTo>
                  <a:lnTo>
                    <a:pt x="0" y="0"/>
                  </a:lnTo>
                  <a:lnTo>
                    <a:pt x="190" y="165"/>
                  </a:lnTo>
                  <a:close/>
                </a:path>
              </a:pathLst>
            </a:custGeom>
            <a:solidFill>
              <a:srgbClr val="004637"/>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914400" eaLnBrk="0" fontAlgn="base" latinLnBrk="0" hangingPunct="0">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ndParaRPr>
            </a:p>
          </p:txBody>
        </p:sp>
        <p:sp>
          <p:nvSpPr>
            <p:cNvPr id="61" name="Freeform 9"/>
            <p:cNvSpPr/>
            <p:nvPr/>
          </p:nvSpPr>
          <p:spPr bwMode="auto">
            <a:xfrm rot="16200000">
              <a:off x="5282407" y="2967831"/>
              <a:ext cx="788988" cy="2632075"/>
            </a:xfrm>
            <a:custGeom>
              <a:avLst/>
              <a:gdLst>
                <a:gd name="T0" fmla="*/ 194 w 194"/>
                <a:gd name="T1" fmla="*/ 0 h 660"/>
                <a:gd name="T2" fmla="*/ 194 w 194"/>
                <a:gd name="T3" fmla="*/ 660 h 660"/>
                <a:gd name="T4" fmla="*/ 0 w 194"/>
                <a:gd name="T5" fmla="*/ 508 h 660"/>
                <a:gd name="T6" fmla="*/ 0 w 194"/>
                <a:gd name="T7" fmla="*/ 0 h 660"/>
                <a:gd name="T8" fmla="*/ 194 w 194"/>
                <a:gd name="T9" fmla="*/ 0 h 660"/>
              </a:gdLst>
              <a:ahLst/>
              <a:cxnLst>
                <a:cxn ang="0">
                  <a:pos x="T0" y="T1"/>
                </a:cxn>
                <a:cxn ang="0">
                  <a:pos x="T2" y="T3"/>
                </a:cxn>
                <a:cxn ang="0">
                  <a:pos x="T4" y="T5"/>
                </a:cxn>
                <a:cxn ang="0">
                  <a:pos x="T6" y="T7"/>
                </a:cxn>
                <a:cxn ang="0">
                  <a:pos x="T8" y="T9"/>
                </a:cxn>
              </a:cxnLst>
              <a:rect l="0" t="0" r="r" b="b"/>
              <a:pathLst>
                <a:path w="194" h="660">
                  <a:moveTo>
                    <a:pt x="194" y="0"/>
                  </a:moveTo>
                  <a:lnTo>
                    <a:pt x="194" y="660"/>
                  </a:lnTo>
                  <a:lnTo>
                    <a:pt x="0" y="508"/>
                  </a:lnTo>
                  <a:lnTo>
                    <a:pt x="0" y="0"/>
                  </a:lnTo>
                  <a:lnTo>
                    <a:pt x="194" y="0"/>
                  </a:lnTo>
                  <a:close/>
                </a:path>
              </a:pathLst>
            </a:custGeom>
            <a:solidFill>
              <a:srgbClr val="79897F"/>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prstClr val="black"/>
                </a:solidFill>
                <a:effectLst/>
                <a:uLnTx/>
                <a:uFillTx/>
                <a:latin typeface="微软雅黑" panose="020B0503020204020204" pitchFamily="34" charset="-122"/>
              </a:endParaRPr>
            </a:p>
          </p:txBody>
        </p:sp>
        <p:sp>
          <p:nvSpPr>
            <p:cNvPr id="62" name="Freeform 10"/>
            <p:cNvSpPr/>
            <p:nvPr/>
          </p:nvSpPr>
          <p:spPr bwMode="auto">
            <a:xfrm rot="16200000">
              <a:off x="3321844" y="3956844"/>
              <a:ext cx="1560512" cy="654050"/>
            </a:xfrm>
            <a:custGeom>
              <a:avLst/>
              <a:gdLst>
                <a:gd name="T0" fmla="*/ 193 w 384"/>
                <a:gd name="T1" fmla="*/ 0 h 164"/>
                <a:gd name="T2" fmla="*/ 0 w 384"/>
                <a:gd name="T3" fmla="*/ 164 h 164"/>
                <a:gd name="T4" fmla="*/ 193 w 384"/>
                <a:gd name="T5" fmla="*/ 164 h 164"/>
                <a:gd name="T6" fmla="*/ 384 w 384"/>
                <a:gd name="T7" fmla="*/ 164 h 164"/>
                <a:gd name="T8" fmla="*/ 193 w 384"/>
                <a:gd name="T9" fmla="*/ 0 h 164"/>
              </a:gdLst>
              <a:ahLst/>
              <a:cxnLst>
                <a:cxn ang="0">
                  <a:pos x="T0" y="T1"/>
                </a:cxn>
                <a:cxn ang="0">
                  <a:pos x="T2" y="T3"/>
                </a:cxn>
                <a:cxn ang="0">
                  <a:pos x="T4" y="T5"/>
                </a:cxn>
                <a:cxn ang="0">
                  <a:pos x="T6" y="T7"/>
                </a:cxn>
                <a:cxn ang="0">
                  <a:pos x="T8" y="T9"/>
                </a:cxn>
              </a:cxnLst>
              <a:rect l="0" t="0" r="r" b="b"/>
              <a:pathLst>
                <a:path w="384" h="164">
                  <a:moveTo>
                    <a:pt x="193" y="0"/>
                  </a:moveTo>
                  <a:lnTo>
                    <a:pt x="0" y="164"/>
                  </a:lnTo>
                  <a:lnTo>
                    <a:pt x="193" y="164"/>
                  </a:lnTo>
                  <a:lnTo>
                    <a:pt x="384" y="164"/>
                  </a:lnTo>
                  <a:lnTo>
                    <a:pt x="193" y="0"/>
                  </a:lnTo>
                  <a:close/>
                </a:path>
              </a:pathLst>
            </a:custGeom>
            <a:solidFill>
              <a:srgbClr val="79897F"/>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prstClr val="black"/>
                </a:solidFill>
                <a:effectLst/>
                <a:uLnTx/>
                <a:uFillTx/>
                <a:latin typeface="微软雅黑" panose="020B0503020204020204" pitchFamily="34" charset="-122"/>
              </a:endParaRPr>
            </a:p>
          </p:txBody>
        </p:sp>
        <p:sp>
          <p:nvSpPr>
            <p:cNvPr id="63" name="Freeform 11"/>
            <p:cNvSpPr/>
            <p:nvPr/>
          </p:nvSpPr>
          <p:spPr bwMode="auto">
            <a:xfrm rot="16200000">
              <a:off x="6395244" y="3606007"/>
              <a:ext cx="781050" cy="2925762"/>
            </a:xfrm>
            <a:custGeom>
              <a:avLst/>
              <a:gdLst>
                <a:gd name="T0" fmla="*/ 192 w 192"/>
                <a:gd name="T1" fmla="*/ 734 h 734"/>
                <a:gd name="T2" fmla="*/ 192 w 192"/>
                <a:gd name="T3" fmla="*/ 0 h 734"/>
                <a:gd name="T4" fmla="*/ 0 w 192"/>
                <a:gd name="T5" fmla="*/ 152 h 734"/>
                <a:gd name="T6" fmla="*/ 0 w 192"/>
                <a:gd name="T7" fmla="*/ 734 h 734"/>
                <a:gd name="T8" fmla="*/ 192 w 192"/>
                <a:gd name="T9" fmla="*/ 734 h 734"/>
              </a:gdLst>
              <a:ahLst/>
              <a:cxnLst>
                <a:cxn ang="0">
                  <a:pos x="T0" y="T1"/>
                </a:cxn>
                <a:cxn ang="0">
                  <a:pos x="T2" y="T3"/>
                </a:cxn>
                <a:cxn ang="0">
                  <a:pos x="T4" y="T5"/>
                </a:cxn>
                <a:cxn ang="0">
                  <a:pos x="T6" y="T7"/>
                </a:cxn>
                <a:cxn ang="0">
                  <a:pos x="T8" y="T9"/>
                </a:cxn>
              </a:cxnLst>
              <a:rect l="0" t="0" r="r" b="b"/>
              <a:pathLst>
                <a:path w="192" h="734">
                  <a:moveTo>
                    <a:pt x="192" y="734"/>
                  </a:moveTo>
                  <a:lnTo>
                    <a:pt x="192" y="0"/>
                  </a:lnTo>
                  <a:lnTo>
                    <a:pt x="0" y="152"/>
                  </a:lnTo>
                  <a:lnTo>
                    <a:pt x="0" y="734"/>
                  </a:lnTo>
                  <a:lnTo>
                    <a:pt x="192" y="734"/>
                  </a:lnTo>
                  <a:close/>
                </a:path>
              </a:pathLst>
            </a:custGeom>
            <a:solidFill>
              <a:srgbClr val="41929D"/>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prstClr val="black"/>
                </a:solidFill>
                <a:effectLst/>
                <a:uLnTx/>
                <a:uFillTx/>
                <a:latin typeface="微软雅黑" panose="020B0503020204020204" pitchFamily="34" charset="-122"/>
              </a:endParaRPr>
            </a:p>
          </p:txBody>
        </p:sp>
        <p:sp>
          <p:nvSpPr>
            <p:cNvPr id="64" name="Freeform 12"/>
            <p:cNvSpPr/>
            <p:nvPr/>
          </p:nvSpPr>
          <p:spPr bwMode="auto">
            <a:xfrm rot="16200000">
              <a:off x="7724775" y="4743450"/>
              <a:ext cx="1549400" cy="654050"/>
            </a:xfrm>
            <a:custGeom>
              <a:avLst/>
              <a:gdLst>
                <a:gd name="T0" fmla="*/ 191 w 381"/>
                <a:gd name="T1" fmla="*/ 164 h 164"/>
                <a:gd name="T2" fmla="*/ 0 w 381"/>
                <a:gd name="T3" fmla="*/ 0 h 164"/>
                <a:gd name="T4" fmla="*/ 191 w 381"/>
                <a:gd name="T5" fmla="*/ 0 h 164"/>
                <a:gd name="T6" fmla="*/ 381 w 381"/>
                <a:gd name="T7" fmla="*/ 0 h 164"/>
                <a:gd name="T8" fmla="*/ 191 w 381"/>
                <a:gd name="T9" fmla="*/ 164 h 164"/>
              </a:gdLst>
              <a:ahLst/>
              <a:cxnLst>
                <a:cxn ang="0">
                  <a:pos x="T0" y="T1"/>
                </a:cxn>
                <a:cxn ang="0">
                  <a:pos x="T2" y="T3"/>
                </a:cxn>
                <a:cxn ang="0">
                  <a:pos x="T4" y="T5"/>
                </a:cxn>
                <a:cxn ang="0">
                  <a:pos x="T6" y="T7"/>
                </a:cxn>
                <a:cxn ang="0">
                  <a:pos x="T8" y="T9"/>
                </a:cxn>
              </a:cxnLst>
              <a:rect l="0" t="0" r="r" b="b"/>
              <a:pathLst>
                <a:path w="381" h="164">
                  <a:moveTo>
                    <a:pt x="191" y="164"/>
                  </a:moveTo>
                  <a:lnTo>
                    <a:pt x="0" y="0"/>
                  </a:lnTo>
                  <a:lnTo>
                    <a:pt x="191" y="0"/>
                  </a:lnTo>
                  <a:lnTo>
                    <a:pt x="381" y="0"/>
                  </a:lnTo>
                  <a:lnTo>
                    <a:pt x="191" y="164"/>
                  </a:lnTo>
                  <a:close/>
                </a:path>
              </a:pathLst>
            </a:custGeom>
            <a:solidFill>
              <a:srgbClr val="41929D"/>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prstClr val="black"/>
                </a:solidFill>
                <a:effectLst/>
                <a:uLnTx/>
                <a:uFillTx/>
                <a:latin typeface="Calibri" panose="020F0502020204030204"/>
              </a:endParaRPr>
            </a:p>
          </p:txBody>
        </p:sp>
        <p:sp>
          <p:nvSpPr>
            <p:cNvPr id="65" name="Rectangle 72"/>
            <p:cNvSpPr>
              <a:spLocks noChangeArrowheads="1"/>
            </p:cNvSpPr>
            <p:nvPr/>
          </p:nvSpPr>
          <p:spPr bwMode="auto">
            <a:xfrm flipH="1">
              <a:off x="6542088" y="3240088"/>
              <a:ext cx="1593850" cy="3856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marL="0" marR="0" lvl="0" indent="0" defTabSz="914400" eaLnBrk="1" fontAlgn="base" latinLnBrk="0" hangingPunct="1">
                <a:lnSpc>
                  <a:spcPct val="150000"/>
                </a:lnSpc>
                <a:spcBef>
                  <a:spcPct val="0"/>
                </a:spcBef>
                <a:spcAft>
                  <a:spcPct val="0"/>
                </a:spcAft>
                <a:buClrTx/>
                <a:buSzTx/>
                <a:buFontTx/>
                <a:buNone/>
                <a:defRPr/>
              </a:pPr>
              <a:r>
                <a:rPr lang="zh-CN" altLang="en-US" sz="1800" b="1" kern="0" dirty="0">
                  <a:solidFill>
                    <a:prstClr val="white"/>
                  </a:solidFill>
                  <a:latin typeface="微软雅黑" panose="020B0503020204020204" pitchFamily="34" charset="-122"/>
                </a:rPr>
                <a:t>数据出境</a:t>
              </a:r>
              <a:endParaRPr kumimoji="0" lang="en-US" altLang="zh-CN" sz="1800" b="1" i="0" u="none" strike="noStrike" kern="0" cap="none" spc="0" normalizeH="0" baseline="0" noProof="0" dirty="0">
                <a:ln>
                  <a:noFill/>
                </a:ln>
                <a:solidFill>
                  <a:prstClr val="white"/>
                </a:solidFill>
                <a:effectLst/>
                <a:uLnTx/>
                <a:uFillTx/>
                <a:latin typeface="微软雅黑" panose="020B0503020204020204" pitchFamily="34" charset="-122"/>
              </a:endParaRPr>
            </a:p>
          </p:txBody>
        </p:sp>
        <p:sp>
          <p:nvSpPr>
            <p:cNvPr id="66" name="Rectangle 73"/>
            <p:cNvSpPr>
              <a:spLocks noChangeArrowheads="1"/>
            </p:cNvSpPr>
            <p:nvPr/>
          </p:nvSpPr>
          <p:spPr bwMode="auto">
            <a:xfrm flipH="1">
              <a:off x="6988175" y="4833938"/>
              <a:ext cx="1595438" cy="3856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marL="0" marR="0" lvl="0" indent="0" defTabSz="914400" eaLnBrk="1" fontAlgn="base" latinLnBrk="0" hangingPunct="1">
                <a:lnSpc>
                  <a:spcPct val="150000"/>
                </a:lnSpc>
                <a:spcBef>
                  <a:spcPct val="0"/>
                </a:spcBef>
                <a:spcAft>
                  <a:spcPct val="0"/>
                </a:spcAft>
                <a:buClrTx/>
                <a:buSzTx/>
                <a:buFontTx/>
                <a:buNone/>
                <a:defRPr/>
              </a:pPr>
              <a:r>
                <a:rPr kumimoji="0" lang="zh-CN" altLang="en-US" sz="1800" b="1" i="0" u="none" strike="noStrike" kern="0" cap="none" spc="0" normalizeH="0" baseline="0" noProof="0" dirty="0">
                  <a:ln>
                    <a:noFill/>
                  </a:ln>
                  <a:solidFill>
                    <a:prstClr val="white"/>
                  </a:solidFill>
                  <a:effectLst/>
                  <a:uLnTx/>
                  <a:uFillTx/>
                  <a:latin typeface="微软雅黑" panose="020B0503020204020204" pitchFamily="34" charset="-122"/>
                </a:rPr>
                <a:t>数据调取审批</a:t>
              </a:r>
              <a:endParaRPr kumimoji="0" lang="zh-CN" altLang="en-US" sz="1800" b="1" i="0" u="none" strike="noStrike" kern="0" cap="none" spc="0" normalizeH="0" baseline="0" noProof="0" dirty="0">
                <a:ln>
                  <a:noFill/>
                </a:ln>
                <a:solidFill>
                  <a:prstClr val="white"/>
                </a:solidFill>
                <a:effectLst/>
                <a:uLnTx/>
                <a:uFillTx/>
                <a:latin typeface="微软雅黑" panose="020B0503020204020204" pitchFamily="34" charset="-122"/>
              </a:endParaRPr>
            </a:p>
          </p:txBody>
        </p:sp>
        <p:sp>
          <p:nvSpPr>
            <p:cNvPr id="67" name="Rectangle 74"/>
            <p:cNvSpPr>
              <a:spLocks noChangeArrowheads="1"/>
            </p:cNvSpPr>
            <p:nvPr/>
          </p:nvSpPr>
          <p:spPr bwMode="auto">
            <a:xfrm flipH="1">
              <a:off x="4257594" y="2504801"/>
              <a:ext cx="1593850" cy="3856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marL="0" marR="0" lvl="0" indent="0" algn="ctr" defTabSz="914400" rtl="0" eaLnBrk="1" fontAlgn="auto" latinLnBrk="0" hangingPunct="1">
                <a:lnSpc>
                  <a:spcPct val="150000"/>
                </a:lnSpc>
                <a:spcBef>
                  <a:spcPts val="0"/>
                </a:spcBef>
                <a:spcAft>
                  <a:spcPts val="0"/>
                </a:spcAft>
                <a:buClrTx/>
                <a:buSzTx/>
                <a:buFontTx/>
                <a:buNone/>
                <a:defRPr/>
              </a:pPr>
              <a:r>
                <a:rPr kumimoji="0" lang="zh-CN" altLang="en-US" sz="18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Arial" panose="020B0604020202020204" pitchFamily="34" charset="0"/>
                </a:rPr>
                <a:t>风险评估</a:t>
              </a:r>
              <a:endParaRPr kumimoji="0" lang="en-US" altLang="zh-CN" sz="18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Arial" panose="020B0604020202020204" pitchFamily="34" charset="0"/>
              </a:endParaRPr>
            </a:p>
          </p:txBody>
        </p:sp>
        <p:sp>
          <p:nvSpPr>
            <p:cNvPr id="68" name="Rectangle 75"/>
            <p:cNvSpPr>
              <a:spLocks noChangeArrowheads="1"/>
            </p:cNvSpPr>
            <p:nvPr/>
          </p:nvSpPr>
          <p:spPr bwMode="auto">
            <a:xfrm flipH="1">
              <a:off x="4038600" y="4029075"/>
              <a:ext cx="1595438" cy="3856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marL="0" marR="0" lvl="0" indent="0" algn="r" defTabSz="914400" eaLnBrk="1" fontAlgn="base" latinLnBrk="0" hangingPunct="1">
                <a:lnSpc>
                  <a:spcPct val="150000"/>
                </a:lnSpc>
                <a:spcBef>
                  <a:spcPct val="0"/>
                </a:spcBef>
                <a:spcAft>
                  <a:spcPct val="0"/>
                </a:spcAft>
                <a:buClrTx/>
                <a:buSzTx/>
                <a:buFontTx/>
                <a:buNone/>
                <a:defRPr/>
              </a:pPr>
              <a:r>
                <a:rPr kumimoji="0" lang="zh-CN" altLang="en-US" sz="1800" b="1" i="0" u="none" strike="noStrike" kern="0" cap="none" spc="0" normalizeH="0" baseline="0" noProof="0" dirty="0">
                  <a:ln>
                    <a:noFill/>
                  </a:ln>
                  <a:solidFill>
                    <a:prstClr val="white"/>
                  </a:solidFill>
                  <a:effectLst/>
                  <a:uLnTx/>
                  <a:uFillTx/>
                  <a:latin typeface="微软雅黑" panose="020B0503020204020204" pitchFamily="34" charset="-122"/>
                </a:rPr>
                <a:t>数据交易 </a:t>
              </a:r>
              <a:endParaRPr kumimoji="0" lang="zh-CN" altLang="en-US" sz="1800" b="1" i="0" u="none" strike="noStrike" kern="0" cap="none" spc="0" normalizeH="0" baseline="0" noProof="0" dirty="0">
                <a:ln>
                  <a:noFill/>
                </a:ln>
                <a:solidFill>
                  <a:prstClr val="white"/>
                </a:solidFill>
                <a:effectLst/>
                <a:uLnTx/>
                <a:uFillTx/>
                <a:latin typeface="微软雅黑" panose="020B0503020204020204" pitchFamily="34" charset="-122"/>
              </a:endParaRPr>
            </a:p>
          </p:txBody>
        </p:sp>
        <p:sp>
          <p:nvSpPr>
            <p:cNvPr id="69" name="Rectangle 76"/>
            <p:cNvSpPr/>
            <p:nvPr/>
          </p:nvSpPr>
          <p:spPr>
            <a:xfrm>
              <a:off x="1651997" y="2316162"/>
              <a:ext cx="1742878" cy="1131924"/>
            </a:xfrm>
            <a:prstGeom prst="rect">
              <a:avLst/>
            </a:prstGeom>
          </p:spPr>
          <p:txBody>
            <a:bodyPr wrap="square">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1400" b="0"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cs typeface="+mn-cs"/>
                  <a:sym typeface="Arial" panose="020B0604020202020204" pitchFamily="34" charset="0"/>
                </a:rPr>
                <a:t>重要数据的处理者应定期</a:t>
              </a:r>
              <a:r>
                <a:rPr kumimoji="0" lang="zh-CN" altLang="en-US" sz="1400" b="1" i="0" u="none" strike="noStrike" kern="1200" cap="none" spc="0" normalizeH="0" baseline="0" noProof="0" dirty="0">
                  <a:ln>
                    <a:noFill/>
                  </a:ln>
                  <a:solidFill>
                    <a:srgbClr val="6FBA2C"/>
                  </a:solidFill>
                  <a:effectLst/>
                  <a:uLnTx/>
                  <a:uFillTx/>
                  <a:latin typeface="微软雅黑" panose="020B0503020204020204" pitchFamily="34" charset="-122"/>
                  <a:ea typeface="微软雅黑" panose="020B0503020204020204" pitchFamily="34" charset="-122"/>
                  <a:cs typeface="+mn-cs"/>
                  <a:sym typeface="Arial" panose="020B0604020202020204" pitchFamily="34" charset="0"/>
                </a:rPr>
                <a:t>开展风险评估</a:t>
              </a:r>
              <a:r>
                <a:rPr kumimoji="0" lang="zh-CN" altLang="en-US" sz="1400" b="0"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cs typeface="+mn-cs"/>
                  <a:sym typeface="Arial" panose="020B0604020202020204" pitchFamily="34" charset="0"/>
                </a:rPr>
                <a:t>，并向有关主管部门报送风险评估报告。</a:t>
              </a:r>
              <a:endParaRPr kumimoji="0" lang="zh-CN" altLang="en-US" sz="1400" b="0"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cs typeface="+mn-cs"/>
                <a:sym typeface="Arial" panose="020B0604020202020204" pitchFamily="34" charset="0"/>
              </a:endParaRPr>
            </a:p>
          </p:txBody>
        </p:sp>
        <p:sp>
          <p:nvSpPr>
            <p:cNvPr id="70" name="Rectangle 77"/>
            <p:cNvSpPr/>
            <p:nvPr/>
          </p:nvSpPr>
          <p:spPr>
            <a:xfrm>
              <a:off x="8404800" y="2684923"/>
              <a:ext cx="2613025" cy="1403508"/>
            </a:xfrm>
            <a:prstGeom prst="rect">
              <a:avLst/>
            </a:prstGeom>
          </p:spPr>
          <p:txBody>
            <a:bodyPr wrap="square">
              <a:spAutoFit/>
            </a:bodyPr>
            <a:lstStyle/>
            <a:p>
              <a:pPr>
                <a:lnSpc>
                  <a:spcPct val="150000"/>
                </a:lnSpc>
              </a:pPr>
              <a:r>
                <a:rPr lang="zh-CN" altLang="en-US" sz="1400" dirty="0">
                  <a:latin typeface="微软雅黑" panose="020B0503020204020204" pitchFamily="34" charset="-122"/>
                  <a:ea typeface="微软雅黑" panose="020B0503020204020204" pitchFamily="34" charset="-122"/>
                  <a:sym typeface="Arial" panose="020B0604020202020204" pitchFamily="34" charset="0"/>
                </a:rPr>
                <a:t>境内运营中收集和产生的重要数据的</a:t>
              </a:r>
              <a:r>
                <a:rPr lang="zh-CN" altLang="en-US" sz="1400" b="1" dirty="0">
                  <a:solidFill>
                    <a:srgbClr val="6FBA2C"/>
                  </a:solidFill>
                  <a:latin typeface="微软雅黑" panose="020B0503020204020204" pitchFamily="34" charset="-122"/>
                  <a:ea typeface="微软雅黑" panose="020B0503020204020204" pitchFamily="34" charset="-122"/>
                  <a:sym typeface="Arial" panose="020B0604020202020204" pitchFamily="34" charset="0"/>
                </a:rPr>
                <a:t>出境安全管理</a:t>
              </a:r>
              <a:r>
                <a:rPr lang="zh-CN" altLang="en-US" sz="1400" dirty="0">
                  <a:latin typeface="微软雅黑" panose="020B0503020204020204" pitchFamily="34" charset="-122"/>
                  <a:ea typeface="微软雅黑" panose="020B0503020204020204" pitchFamily="34" charset="-122"/>
                  <a:sym typeface="Arial" panose="020B0604020202020204" pitchFamily="34" charset="0"/>
                </a:rPr>
                <a:t>，关键信息基础设施的运营者适用于</a:t>
              </a:r>
              <a:r>
                <a:rPr lang="en-US" altLang="zh-CN" sz="1400" dirty="0">
                  <a:latin typeface="微软雅黑" panose="020B0503020204020204" pitchFamily="34" charset="-122"/>
                  <a:ea typeface="微软雅黑" panose="020B0503020204020204" pitchFamily="34" charset="-122"/>
                  <a:sym typeface="Arial" panose="020B0604020202020204" pitchFamily="34" charset="0"/>
                </a:rPr>
                <a:t>《</a:t>
              </a:r>
              <a:r>
                <a:rPr lang="zh-CN" altLang="en-US" sz="1400" dirty="0">
                  <a:latin typeface="微软雅黑" panose="020B0503020204020204" pitchFamily="34" charset="-122"/>
                  <a:ea typeface="微软雅黑" panose="020B0503020204020204" pitchFamily="34" charset="-122"/>
                  <a:sym typeface="Arial" panose="020B0604020202020204" pitchFamily="34" charset="0"/>
                </a:rPr>
                <a:t>网络安全法</a:t>
              </a:r>
              <a:r>
                <a:rPr lang="en-US" altLang="zh-CN" sz="1400" dirty="0">
                  <a:latin typeface="微软雅黑" panose="020B0503020204020204" pitchFamily="34" charset="-122"/>
                  <a:ea typeface="微软雅黑" panose="020B0503020204020204" pitchFamily="34" charset="-122"/>
                  <a:sym typeface="Arial" panose="020B0604020202020204" pitchFamily="34" charset="0"/>
                </a:rPr>
                <a:t>》</a:t>
              </a:r>
              <a:r>
                <a:rPr lang="zh-CN" altLang="en-US" sz="1400" dirty="0">
                  <a:latin typeface="微软雅黑" panose="020B0503020204020204" pitchFamily="34" charset="-122"/>
                  <a:ea typeface="微软雅黑" panose="020B0503020204020204" pitchFamily="34" charset="-122"/>
                  <a:sym typeface="Arial" panose="020B0604020202020204" pitchFamily="34" charset="0"/>
                </a:rPr>
                <a:t>，其他数据处理者由国家网信部门会同国务院有关部门制定。</a:t>
              </a:r>
              <a:endParaRPr lang="zh-CN" altLang="en-US" sz="1400" dirty="0">
                <a:latin typeface="微软雅黑" panose="020B0503020204020204" pitchFamily="34" charset="-122"/>
                <a:ea typeface="微软雅黑" panose="020B0503020204020204" pitchFamily="34" charset="-122"/>
                <a:sym typeface="Arial" panose="020B0604020202020204" pitchFamily="34" charset="0"/>
              </a:endParaRPr>
            </a:p>
          </p:txBody>
        </p:sp>
        <p:sp>
          <p:nvSpPr>
            <p:cNvPr id="71" name="Rectangle 78"/>
            <p:cNvSpPr/>
            <p:nvPr/>
          </p:nvSpPr>
          <p:spPr>
            <a:xfrm>
              <a:off x="1755775" y="3968644"/>
              <a:ext cx="1711324" cy="1131924"/>
            </a:xfrm>
            <a:prstGeom prst="rect">
              <a:avLst/>
            </a:prstGeom>
          </p:spPr>
          <p:txBody>
            <a:bodyPr wrap="square">
              <a:spAutoFit/>
            </a:bodyPr>
            <a:lstStyle/>
            <a:p>
              <a:pPr>
                <a:lnSpc>
                  <a:spcPct val="150000"/>
                </a:lnSpc>
              </a:pPr>
              <a:r>
                <a:rPr lang="zh-CN" altLang="en-US" sz="1400" dirty="0">
                  <a:latin typeface="微软雅黑" panose="020B0503020204020204" pitchFamily="34" charset="-122"/>
                  <a:ea typeface="微软雅黑" panose="020B0503020204020204" pitchFamily="34" charset="-122"/>
                  <a:sym typeface="Arial" panose="020B0604020202020204" pitchFamily="34" charset="0"/>
                </a:rPr>
                <a:t>对数据交易中介提出了数据来源和交易双方</a:t>
              </a:r>
              <a:r>
                <a:rPr lang="zh-CN" altLang="en-US" sz="1400" b="1" dirty="0">
                  <a:solidFill>
                    <a:srgbClr val="6FBA2C"/>
                  </a:solidFill>
                  <a:latin typeface="微软雅黑" panose="020B0503020204020204" pitchFamily="34" charset="-122"/>
                  <a:ea typeface="微软雅黑" panose="020B0503020204020204" pitchFamily="34" charset="-122"/>
                  <a:sym typeface="Arial" panose="020B0604020202020204" pitchFamily="34" charset="0"/>
                </a:rPr>
                <a:t>身份审核</a:t>
              </a:r>
              <a:r>
                <a:rPr lang="zh-CN" altLang="en-US" sz="1400" dirty="0">
                  <a:latin typeface="微软雅黑" panose="020B0503020204020204" pitchFamily="34" charset="-122"/>
                  <a:ea typeface="微软雅黑" panose="020B0503020204020204" pitchFamily="34" charset="-122"/>
                  <a:sym typeface="Arial" panose="020B0604020202020204" pitchFamily="34" charset="0"/>
                </a:rPr>
                <a:t>的要求，并做好</a:t>
              </a:r>
              <a:r>
                <a:rPr lang="zh-CN" altLang="en-US" sz="1400" b="1" dirty="0">
                  <a:solidFill>
                    <a:srgbClr val="6FBA2C"/>
                  </a:solidFill>
                  <a:latin typeface="微软雅黑" panose="020B0503020204020204" pitchFamily="34" charset="-122"/>
                  <a:ea typeface="微软雅黑" panose="020B0503020204020204" pitchFamily="34" charset="-122"/>
                  <a:sym typeface="Arial" panose="020B0604020202020204" pitchFamily="34" charset="0"/>
                </a:rPr>
                <a:t>交易记录</a:t>
              </a:r>
              <a:r>
                <a:rPr lang="zh-CN" altLang="en-US" sz="1400" dirty="0">
                  <a:latin typeface="微软雅黑" panose="020B0503020204020204" pitchFamily="34" charset="-122"/>
                  <a:ea typeface="微软雅黑" panose="020B0503020204020204" pitchFamily="34" charset="-122"/>
                  <a:sym typeface="Arial" panose="020B0604020202020204" pitchFamily="34" charset="0"/>
                </a:rPr>
                <a:t>。</a:t>
              </a:r>
              <a:endParaRPr lang="zh-CN" altLang="en-US" sz="1400" dirty="0">
                <a:latin typeface="微软雅黑" panose="020B0503020204020204" pitchFamily="34" charset="-122"/>
                <a:ea typeface="微软雅黑" panose="020B0503020204020204" pitchFamily="34" charset="-122"/>
                <a:sym typeface="Arial" panose="020B0604020202020204" pitchFamily="34" charset="0"/>
              </a:endParaRPr>
            </a:p>
          </p:txBody>
        </p:sp>
        <p:sp>
          <p:nvSpPr>
            <p:cNvPr id="72" name="Rectangle 79"/>
            <p:cNvSpPr/>
            <p:nvPr/>
          </p:nvSpPr>
          <p:spPr>
            <a:xfrm>
              <a:off x="8855076" y="4652639"/>
              <a:ext cx="2257424" cy="1131924"/>
            </a:xfrm>
            <a:prstGeom prst="rect">
              <a:avLst/>
            </a:prstGeom>
          </p:spPr>
          <p:txBody>
            <a:bodyPr wrap="square">
              <a:spAutoFit/>
            </a:bodyPr>
            <a:lstStyle/>
            <a:p>
              <a:pPr>
                <a:lnSpc>
                  <a:spcPct val="150000"/>
                </a:lnSpc>
              </a:pPr>
              <a:r>
                <a:rPr lang="zh-CN" altLang="en-US" sz="1400" dirty="0">
                  <a:latin typeface="微软雅黑" panose="020B0503020204020204" pitchFamily="34" charset="-122"/>
                  <a:ea typeface="微软雅黑" panose="020B0503020204020204" pitchFamily="34" charset="-122"/>
                  <a:sym typeface="Arial" panose="020B0604020202020204" pitchFamily="34" charset="0"/>
                </a:rPr>
                <a:t>针对公安机关、国家安全机关</a:t>
              </a:r>
              <a:r>
                <a:rPr lang="zh-CN" altLang="en-US" sz="1400" b="1" dirty="0">
                  <a:solidFill>
                    <a:srgbClr val="6FBA2C"/>
                  </a:solidFill>
                  <a:latin typeface="微软雅黑" panose="020B0503020204020204" pitchFamily="34" charset="-122"/>
                  <a:ea typeface="微软雅黑" panose="020B0503020204020204" pitchFamily="34" charset="-122"/>
                  <a:sym typeface="Arial" panose="020B0604020202020204" pitchFamily="34" charset="0"/>
                </a:rPr>
                <a:t>调查取证调取数据</a:t>
              </a:r>
              <a:r>
                <a:rPr lang="zh-CN" altLang="en-US" sz="1400" dirty="0">
                  <a:latin typeface="微软雅黑" panose="020B0503020204020204" pitchFamily="34" charset="-122"/>
                  <a:ea typeface="微软雅黑" panose="020B0503020204020204" pitchFamily="34" charset="-122"/>
                  <a:sym typeface="Arial" panose="020B0604020202020204" pitchFamily="34" charset="0"/>
                </a:rPr>
                <a:t>，以及</a:t>
              </a:r>
              <a:r>
                <a:rPr lang="zh-CN" altLang="en-US" sz="1400" b="1" dirty="0">
                  <a:solidFill>
                    <a:srgbClr val="6FBA2C"/>
                  </a:solidFill>
                  <a:latin typeface="微软雅黑" panose="020B0503020204020204" pitchFamily="34" charset="-122"/>
                  <a:ea typeface="微软雅黑" panose="020B0503020204020204" pitchFamily="34" charset="-122"/>
                  <a:sym typeface="Arial" panose="020B0604020202020204" pitchFamily="34" charset="0"/>
                </a:rPr>
                <a:t>境外机构调取境内数据</a:t>
              </a:r>
              <a:r>
                <a:rPr lang="zh-CN" altLang="en-US" sz="1400" dirty="0">
                  <a:latin typeface="微软雅黑" panose="020B0503020204020204" pitchFamily="34" charset="-122"/>
                  <a:ea typeface="微软雅黑" panose="020B0503020204020204" pitchFamily="34" charset="-122"/>
                  <a:sym typeface="Arial" panose="020B0604020202020204" pitchFamily="34" charset="0"/>
                </a:rPr>
                <a:t>，均需要经过严格的审批手续，依法进行</a:t>
              </a:r>
              <a:endParaRPr lang="zh-CN" altLang="en-US" sz="1400" dirty="0">
                <a:latin typeface="微软雅黑" panose="020B0503020204020204" pitchFamily="34" charset="-122"/>
                <a:ea typeface="微软雅黑" panose="020B0503020204020204" pitchFamily="34" charset="-122"/>
                <a:sym typeface="Arial" panose="020B0604020202020204" pitchFamily="34" charset="0"/>
              </a:endParaRPr>
            </a:p>
          </p:txBody>
        </p:sp>
        <p:grpSp>
          <p:nvGrpSpPr>
            <p:cNvPr id="73" name="Group 1591"/>
            <p:cNvGrpSpPr>
              <a:grpSpLocks noChangeAspect="1"/>
            </p:cNvGrpSpPr>
            <p:nvPr/>
          </p:nvGrpSpPr>
          <p:grpSpPr bwMode="auto">
            <a:xfrm>
              <a:off x="5953365" y="4091984"/>
              <a:ext cx="438846" cy="438144"/>
              <a:chOff x="710" y="2350"/>
              <a:chExt cx="625" cy="624"/>
            </a:xfrm>
            <a:solidFill>
              <a:srgbClr val="FFFFFF"/>
            </a:solidFill>
          </p:grpSpPr>
          <p:sp>
            <p:nvSpPr>
              <p:cNvPr id="86" name="Freeform 1593"/>
              <p:cNvSpPr/>
              <p:nvPr/>
            </p:nvSpPr>
            <p:spPr bwMode="auto">
              <a:xfrm>
                <a:off x="941" y="2350"/>
                <a:ext cx="394" cy="393"/>
              </a:xfrm>
              <a:custGeom>
                <a:avLst/>
                <a:gdLst>
                  <a:gd name="T0" fmla="*/ 1930 w 2361"/>
                  <a:gd name="T1" fmla="*/ 0 h 2359"/>
                  <a:gd name="T2" fmla="*/ 1980 w 2361"/>
                  <a:gd name="T3" fmla="*/ 381 h 2359"/>
                  <a:gd name="T4" fmla="*/ 2361 w 2361"/>
                  <a:gd name="T5" fmla="*/ 431 h 2359"/>
                  <a:gd name="T6" fmla="*/ 1857 w 2361"/>
                  <a:gd name="T7" fmla="*/ 934 h 2359"/>
                  <a:gd name="T8" fmla="*/ 1696 w 2361"/>
                  <a:gd name="T9" fmla="*/ 912 h 2359"/>
                  <a:gd name="T10" fmla="*/ 701 w 2361"/>
                  <a:gd name="T11" fmla="*/ 1906 h 2359"/>
                  <a:gd name="T12" fmla="*/ 709 w 2361"/>
                  <a:gd name="T13" fmla="*/ 1937 h 2359"/>
                  <a:gd name="T14" fmla="*/ 713 w 2361"/>
                  <a:gd name="T15" fmla="*/ 1969 h 2359"/>
                  <a:gd name="T16" fmla="*/ 714 w 2361"/>
                  <a:gd name="T17" fmla="*/ 2002 h 2359"/>
                  <a:gd name="T18" fmla="*/ 711 w 2361"/>
                  <a:gd name="T19" fmla="*/ 2050 h 2359"/>
                  <a:gd name="T20" fmla="*/ 702 w 2361"/>
                  <a:gd name="T21" fmla="*/ 2096 h 2359"/>
                  <a:gd name="T22" fmla="*/ 686 w 2361"/>
                  <a:gd name="T23" fmla="*/ 2140 h 2359"/>
                  <a:gd name="T24" fmla="*/ 665 w 2361"/>
                  <a:gd name="T25" fmla="*/ 2182 h 2359"/>
                  <a:gd name="T26" fmla="*/ 640 w 2361"/>
                  <a:gd name="T27" fmla="*/ 2219 h 2359"/>
                  <a:gd name="T28" fmla="*/ 609 w 2361"/>
                  <a:gd name="T29" fmla="*/ 2254 h 2359"/>
                  <a:gd name="T30" fmla="*/ 575 w 2361"/>
                  <a:gd name="T31" fmla="*/ 2283 h 2359"/>
                  <a:gd name="T32" fmla="*/ 538 w 2361"/>
                  <a:gd name="T33" fmla="*/ 2309 h 2359"/>
                  <a:gd name="T34" fmla="*/ 496 w 2361"/>
                  <a:gd name="T35" fmla="*/ 2330 h 2359"/>
                  <a:gd name="T36" fmla="*/ 452 w 2361"/>
                  <a:gd name="T37" fmla="*/ 2346 h 2359"/>
                  <a:gd name="T38" fmla="*/ 405 w 2361"/>
                  <a:gd name="T39" fmla="*/ 2355 h 2359"/>
                  <a:gd name="T40" fmla="*/ 357 w 2361"/>
                  <a:gd name="T41" fmla="*/ 2359 h 2359"/>
                  <a:gd name="T42" fmla="*/ 308 w 2361"/>
                  <a:gd name="T43" fmla="*/ 2355 h 2359"/>
                  <a:gd name="T44" fmla="*/ 262 w 2361"/>
                  <a:gd name="T45" fmla="*/ 2346 h 2359"/>
                  <a:gd name="T46" fmla="*/ 218 w 2361"/>
                  <a:gd name="T47" fmla="*/ 2330 h 2359"/>
                  <a:gd name="T48" fmla="*/ 177 w 2361"/>
                  <a:gd name="T49" fmla="*/ 2309 h 2359"/>
                  <a:gd name="T50" fmla="*/ 139 w 2361"/>
                  <a:gd name="T51" fmla="*/ 2283 h 2359"/>
                  <a:gd name="T52" fmla="*/ 105 w 2361"/>
                  <a:gd name="T53" fmla="*/ 2254 h 2359"/>
                  <a:gd name="T54" fmla="*/ 74 w 2361"/>
                  <a:gd name="T55" fmla="*/ 2219 h 2359"/>
                  <a:gd name="T56" fmla="*/ 49 w 2361"/>
                  <a:gd name="T57" fmla="*/ 2182 h 2359"/>
                  <a:gd name="T58" fmla="*/ 27 w 2361"/>
                  <a:gd name="T59" fmla="*/ 2140 h 2359"/>
                  <a:gd name="T60" fmla="*/ 13 w 2361"/>
                  <a:gd name="T61" fmla="*/ 2096 h 2359"/>
                  <a:gd name="T62" fmla="*/ 3 w 2361"/>
                  <a:gd name="T63" fmla="*/ 2050 h 2359"/>
                  <a:gd name="T64" fmla="*/ 0 w 2361"/>
                  <a:gd name="T65" fmla="*/ 2002 h 2359"/>
                  <a:gd name="T66" fmla="*/ 3 w 2361"/>
                  <a:gd name="T67" fmla="*/ 1953 h 2359"/>
                  <a:gd name="T68" fmla="*/ 13 w 2361"/>
                  <a:gd name="T69" fmla="*/ 1907 h 2359"/>
                  <a:gd name="T70" fmla="*/ 27 w 2361"/>
                  <a:gd name="T71" fmla="*/ 1863 h 2359"/>
                  <a:gd name="T72" fmla="*/ 49 w 2361"/>
                  <a:gd name="T73" fmla="*/ 1822 h 2359"/>
                  <a:gd name="T74" fmla="*/ 74 w 2361"/>
                  <a:gd name="T75" fmla="*/ 1783 h 2359"/>
                  <a:gd name="T76" fmla="*/ 105 w 2361"/>
                  <a:gd name="T77" fmla="*/ 1749 h 2359"/>
                  <a:gd name="T78" fmla="*/ 139 w 2361"/>
                  <a:gd name="T79" fmla="*/ 1719 h 2359"/>
                  <a:gd name="T80" fmla="*/ 177 w 2361"/>
                  <a:gd name="T81" fmla="*/ 1693 h 2359"/>
                  <a:gd name="T82" fmla="*/ 218 w 2361"/>
                  <a:gd name="T83" fmla="*/ 1672 h 2359"/>
                  <a:gd name="T84" fmla="*/ 262 w 2361"/>
                  <a:gd name="T85" fmla="*/ 1657 h 2359"/>
                  <a:gd name="T86" fmla="*/ 308 w 2361"/>
                  <a:gd name="T87" fmla="*/ 1648 h 2359"/>
                  <a:gd name="T88" fmla="*/ 357 w 2361"/>
                  <a:gd name="T89" fmla="*/ 1645 h 2359"/>
                  <a:gd name="T90" fmla="*/ 389 w 2361"/>
                  <a:gd name="T91" fmla="*/ 1646 h 2359"/>
                  <a:gd name="T92" fmla="*/ 421 w 2361"/>
                  <a:gd name="T93" fmla="*/ 1651 h 2359"/>
                  <a:gd name="T94" fmla="*/ 452 w 2361"/>
                  <a:gd name="T95" fmla="*/ 1657 h 2359"/>
                  <a:gd name="T96" fmla="*/ 1447 w 2361"/>
                  <a:gd name="T97" fmla="*/ 663 h 2359"/>
                  <a:gd name="T98" fmla="*/ 1425 w 2361"/>
                  <a:gd name="T99" fmla="*/ 503 h 2359"/>
                  <a:gd name="T100" fmla="*/ 1930 w 2361"/>
                  <a:gd name="T101" fmla="*/ 0 h 23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361" h="2359">
                    <a:moveTo>
                      <a:pt x="1930" y="0"/>
                    </a:moveTo>
                    <a:lnTo>
                      <a:pt x="1980" y="381"/>
                    </a:lnTo>
                    <a:lnTo>
                      <a:pt x="2361" y="431"/>
                    </a:lnTo>
                    <a:lnTo>
                      <a:pt x="1857" y="934"/>
                    </a:lnTo>
                    <a:lnTo>
                      <a:pt x="1696" y="912"/>
                    </a:lnTo>
                    <a:lnTo>
                      <a:pt x="701" y="1906"/>
                    </a:lnTo>
                    <a:lnTo>
                      <a:pt x="709" y="1937"/>
                    </a:lnTo>
                    <a:lnTo>
                      <a:pt x="713" y="1969"/>
                    </a:lnTo>
                    <a:lnTo>
                      <a:pt x="714" y="2002"/>
                    </a:lnTo>
                    <a:lnTo>
                      <a:pt x="711" y="2050"/>
                    </a:lnTo>
                    <a:lnTo>
                      <a:pt x="702" y="2096"/>
                    </a:lnTo>
                    <a:lnTo>
                      <a:pt x="686" y="2140"/>
                    </a:lnTo>
                    <a:lnTo>
                      <a:pt x="665" y="2182"/>
                    </a:lnTo>
                    <a:lnTo>
                      <a:pt x="640" y="2219"/>
                    </a:lnTo>
                    <a:lnTo>
                      <a:pt x="609" y="2254"/>
                    </a:lnTo>
                    <a:lnTo>
                      <a:pt x="575" y="2283"/>
                    </a:lnTo>
                    <a:lnTo>
                      <a:pt x="538" y="2309"/>
                    </a:lnTo>
                    <a:lnTo>
                      <a:pt x="496" y="2330"/>
                    </a:lnTo>
                    <a:lnTo>
                      <a:pt x="452" y="2346"/>
                    </a:lnTo>
                    <a:lnTo>
                      <a:pt x="405" y="2355"/>
                    </a:lnTo>
                    <a:lnTo>
                      <a:pt x="357" y="2359"/>
                    </a:lnTo>
                    <a:lnTo>
                      <a:pt x="308" y="2355"/>
                    </a:lnTo>
                    <a:lnTo>
                      <a:pt x="262" y="2346"/>
                    </a:lnTo>
                    <a:lnTo>
                      <a:pt x="218" y="2330"/>
                    </a:lnTo>
                    <a:lnTo>
                      <a:pt x="177" y="2309"/>
                    </a:lnTo>
                    <a:lnTo>
                      <a:pt x="139" y="2283"/>
                    </a:lnTo>
                    <a:lnTo>
                      <a:pt x="105" y="2254"/>
                    </a:lnTo>
                    <a:lnTo>
                      <a:pt x="74" y="2219"/>
                    </a:lnTo>
                    <a:lnTo>
                      <a:pt x="49" y="2182"/>
                    </a:lnTo>
                    <a:lnTo>
                      <a:pt x="27" y="2140"/>
                    </a:lnTo>
                    <a:lnTo>
                      <a:pt x="13" y="2096"/>
                    </a:lnTo>
                    <a:lnTo>
                      <a:pt x="3" y="2050"/>
                    </a:lnTo>
                    <a:lnTo>
                      <a:pt x="0" y="2002"/>
                    </a:lnTo>
                    <a:lnTo>
                      <a:pt x="3" y="1953"/>
                    </a:lnTo>
                    <a:lnTo>
                      <a:pt x="13" y="1907"/>
                    </a:lnTo>
                    <a:lnTo>
                      <a:pt x="27" y="1863"/>
                    </a:lnTo>
                    <a:lnTo>
                      <a:pt x="49" y="1822"/>
                    </a:lnTo>
                    <a:lnTo>
                      <a:pt x="74" y="1783"/>
                    </a:lnTo>
                    <a:lnTo>
                      <a:pt x="105" y="1749"/>
                    </a:lnTo>
                    <a:lnTo>
                      <a:pt x="139" y="1719"/>
                    </a:lnTo>
                    <a:lnTo>
                      <a:pt x="177" y="1693"/>
                    </a:lnTo>
                    <a:lnTo>
                      <a:pt x="218" y="1672"/>
                    </a:lnTo>
                    <a:lnTo>
                      <a:pt x="262" y="1657"/>
                    </a:lnTo>
                    <a:lnTo>
                      <a:pt x="308" y="1648"/>
                    </a:lnTo>
                    <a:lnTo>
                      <a:pt x="357" y="1645"/>
                    </a:lnTo>
                    <a:lnTo>
                      <a:pt x="389" y="1646"/>
                    </a:lnTo>
                    <a:lnTo>
                      <a:pt x="421" y="1651"/>
                    </a:lnTo>
                    <a:lnTo>
                      <a:pt x="452" y="1657"/>
                    </a:lnTo>
                    <a:lnTo>
                      <a:pt x="1447" y="663"/>
                    </a:lnTo>
                    <a:lnTo>
                      <a:pt x="1425" y="503"/>
                    </a:lnTo>
                    <a:lnTo>
                      <a:pt x="1930" y="0"/>
                    </a:lnTo>
                    <a:close/>
                  </a:path>
                </a:pathLst>
              </a:custGeom>
              <a:grpFill/>
              <a:ln w="0">
                <a:no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prstClr val="black"/>
                  </a:solidFill>
                  <a:effectLst/>
                  <a:uLnTx/>
                  <a:uFillTx/>
                  <a:latin typeface="微软雅黑" panose="020B0503020204020204" pitchFamily="34" charset="-122"/>
                </a:endParaRPr>
              </a:p>
            </p:txBody>
          </p:sp>
          <p:sp>
            <p:nvSpPr>
              <p:cNvPr id="87" name="Freeform 1594"/>
              <p:cNvSpPr/>
              <p:nvPr/>
            </p:nvSpPr>
            <p:spPr bwMode="auto">
              <a:xfrm>
                <a:off x="829" y="2511"/>
                <a:ext cx="345" cy="345"/>
              </a:xfrm>
              <a:custGeom>
                <a:avLst/>
                <a:gdLst>
                  <a:gd name="T0" fmla="*/ 1221 w 2070"/>
                  <a:gd name="T1" fmla="*/ 16 h 2067"/>
                  <a:gd name="T2" fmla="*/ 1073 w 2070"/>
                  <a:gd name="T3" fmla="*/ 347 h 2067"/>
                  <a:gd name="T4" fmla="*/ 904 w 2070"/>
                  <a:gd name="T5" fmla="*/ 359 h 2067"/>
                  <a:gd name="T6" fmla="*/ 742 w 2070"/>
                  <a:gd name="T7" fmla="*/ 412 h 2067"/>
                  <a:gd name="T8" fmla="*/ 593 w 2070"/>
                  <a:gd name="T9" fmla="*/ 507 h 2067"/>
                  <a:gd name="T10" fmla="*/ 466 w 2070"/>
                  <a:gd name="T11" fmla="*/ 648 h 2067"/>
                  <a:gd name="T12" fmla="*/ 381 w 2070"/>
                  <a:gd name="T13" fmla="*/ 819 h 2067"/>
                  <a:gd name="T14" fmla="*/ 348 w 2070"/>
                  <a:gd name="T15" fmla="*/ 1002 h 2067"/>
                  <a:gd name="T16" fmla="*/ 365 w 2070"/>
                  <a:gd name="T17" fmla="*/ 1188 h 2067"/>
                  <a:gd name="T18" fmla="*/ 431 w 2070"/>
                  <a:gd name="T19" fmla="*/ 1363 h 2067"/>
                  <a:gd name="T20" fmla="*/ 549 w 2070"/>
                  <a:gd name="T21" fmla="*/ 1519 h 2067"/>
                  <a:gd name="T22" fmla="*/ 704 w 2070"/>
                  <a:gd name="T23" fmla="*/ 1636 h 2067"/>
                  <a:gd name="T24" fmla="*/ 881 w 2070"/>
                  <a:gd name="T25" fmla="*/ 1703 h 2067"/>
                  <a:gd name="T26" fmla="*/ 1066 w 2070"/>
                  <a:gd name="T27" fmla="*/ 1719 h 2067"/>
                  <a:gd name="T28" fmla="*/ 1250 w 2070"/>
                  <a:gd name="T29" fmla="*/ 1686 h 2067"/>
                  <a:gd name="T30" fmla="*/ 1420 w 2070"/>
                  <a:gd name="T31" fmla="*/ 1603 h 2067"/>
                  <a:gd name="T32" fmla="*/ 1562 w 2070"/>
                  <a:gd name="T33" fmla="*/ 1474 h 2067"/>
                  <a:gd name="T34" fmla="*/ 1657 w 2070"/>
                  <a:gd name="T35" fmla="*/ 1327 h 2067"/>
                  <a:gd name="T36" fmla="*/ 1710 w 2070"/>
                  <a:gd name="T37" fmla="*/ 1164 h 2067"/>
                  <a:gd name="T38" fmla="*/ 1721 w 2070"/>
                  <a:gd name="T39" fmla="*/ 994 h 2067"/>
                  <a:gd name="T40" fmla="*/ 2053 w 2070"/>
                  <a:gd name="T41" fmla="*/ 847 h 2067"/>
                  <a:gd name="T42" fmla="*/ 2069 w 2070"/>
                  <a:gd name="T43" fmla="*/ 1072 h 2067"/>
                  <a:gd name="T44" fmla="*/ 2036 w 2070"/>
                  <a:gd name="T45" fmla="*/ 1297 h 2067"/>
                  <a:gd name="T46" fmla="*/ 1954 w 2070"/>
                  <a:gd name="T47" fmla="*/ 1510 h 2067"/>
                  <a:gd name="T48" fmla="*/ 1822 w 2070"/>
                  <a:gd name="T49" fmla="*/ 1705 h 2067"/>
                  <a:gd name="T50" fmla="*/ 1646 w 2070"/>
                  <a:gd name="T51" fmla="*/ 1869 h 2067"/>
                  <a:gd name="T52" fmla="*/ 1443 w 2070"/>
                  <a:gd name="T53" fmla="*/ 1984 h 2067"/>
                  <a:gd name="T54" fmla="*/ 1223 w 2070"/>
                  <a:gd name="T55" fmla="*/ 2051 h 2067"/>
                  <a:gd name="T56" fmla="*/ 998 w 2070"/>
                  <a:gd name="T57" fmla="*/ 2067 h 2067"/>
                  <a:gd name="T58" fmla="*/ 773 w 2070"/>
                  <a:gd name="T59" fmla="*/ 2033 h 2067"/>
                  <a:gd name="T60" fmla="*/ 558 w 2070"/>
                  <a:gd name="T61" fmla="*/ 1951 h 2067"/>
                  <a:gd name="T62" fmla="*/ 362 w 2070"/>
                  <a:gd name="T63" fmla="*/ 1819 h 2067"/>
                  <a:gd name="T64" fmla="*/ 199 w 2070"/>
                  <a:gd name="T65" fmla="*/ 1642 h 2067"/>
                  <a:gd name="T66" fmla="*/ 83 w 2070"/>
                  <a:gd name="T67" fmla="*/ 1441 h 2067"/>
                  <a:gd name="T68" fmla="*/ 17 w 2070"/>
                  <a:gd name="T69" fmla="*/ 1222 h 2067"/>
                  <a:gd name="T70" fmla="*/ 0 w 2070"/>
                  <a:gd name="T71" fmla="*/ 995 h 2067"/>
                  <a:gd name="T72" fmla="*/ 33 w 2070"/>
                  <a:gd name="T73" fmla="*/ 770 h 2067"/>
                  <a:gd name="T74" fmla="*/ 115 w 2070"/>
                  <a:gd name="T75" fmla="*/ 556 h 2067"/>
                  <a:gd name="T76" fmla="*/ 248 w 2070"/>
                  <a:gd name="T77" fmla="*/ 361 h 2067"/>
                  <a:gd name="T78" fmla="*/ 425 w 2070"/>
                  <a:gd name="T79" fmla="*/ 198 h 2067"/>
                  <a:gd name="T80" fmla="*/ 627 w 2070"/>
                  <a:gd name="T81" fmla="*/ 83 h 2067"/>
                  <a:gd name="T82" fmla="*/ 845 w 2070"/>
                  <a:gd name="T83" fmla="*/ 17 h 2067"/>
                  <a:gd name="T84" fmla="*/ 1071 w 2070"/>
                  <a:gd name="T85" fmla="*/ 0 h 20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070" h="2067">
                    <a:moveTo>
                      <a:pt x="1071" y="0"/>
                    </a:moveTo>
                    <a:lnTo>
                      <a:pt x="1146" y="5"/>
                    </a:lnTo>
                    <a:lnTo>
                      <a:pt x="1221" y="16"/>
                    </a:lnTo>
                    <a:lnTo>
                      <a:pt x="1294" y="32"/>
                    </a:lnTo>
                    <a:lnTo>
                      <a:pt x="1367" y="54"/>
                    </a:lnTo>
                    <a:lnTo>
                      <a:pt x="1073" y="347"/>
                    </a:lnTo>
                    <a:lnTo>
                      <a:pt x="1017" y="347"/>
                    </a:lnTo>
                    <a:lnTo>
                      <a:pt x="960" y="351"/>
                    </a:lnTo>
                    <a:lnTo>
                      <a:pt x="904" y="359"/>
                    </a:lnTo>
                    <a:lnTo>
                      <a:pt x="849" y="372"/>
                    </a:lnTo>
                    <a:lnTo>
                      <a:pt x="794" y="390"/>
                    </a:lnTo>
                    <a:lnTo>
                      <a:pt x="742" y="412"/>
                    </a:lnTo>
                    <a:lnTo>
                      <a:pt x="691" y="439"/>
                    </a:lnTo>
                    <a:lnTo>
                      <a:pt x="640" y="471"/>
                    </a:lnTo>
                    <a:lnTo>
                      <a:pt x="593" y="507"/>
                    </a:lnTo>
                    <a:lnTo>
                      <a:pt x="549" y="548"/>
                    </a:lnTo>
                    <a:lnTo>
                      <a:pt x="504" y="597"/>
                    </a:lnTo>
                    <a:lnTo>
                      <a:pt x="466" y="648"/>
                    </a:lnTo>
                    <a:lnTo>
                      <a:pt x="431" y="703"/>
                    </a:lnTo>
                    <a:lnTo>
                      <a:pt x="404" y="760"/>
                    </a:lnTo>
                    <a:lnTo>
                      <a:pt x="381" y="819"/>
                    </a:lnTo>
                    <a:lnTo>
                      <a:pt x="365" y="880"/>
                    </a:lnTo>
                    <a:lnTo>
                      <a:pt x="354" y="940"/>
                    </a:lnTo>
                    <a:lnTo>
                      <a:pt x="348" y="1002"/>
                    </a:lnTo>
                    <a:lnTo>
                      <a:pt x="348" y="1064"/>
                    </a:lnTo>
                    <a:lnTo>
                      <a:pt x="354" y="1126"/>
                    </a:lnTo>
                    <a:lnTo>
                      <a:pt x="365" y="1188"/>
                    </a:lnTo>
                    <a:lnTo>
                      <a:pt x="381" y="1248"/>
                    </a:lnTo>
                    <a:lnTo>
                      <a:pt x="404" y="1306"/>
                    </a:lnTo>
                    <a:lnTo>
                      <a:pt x="431" y="1363"/>
                    </a:lnTo>
                    <a:lnTo>
                      <a:pt x="466" y="1418"/>
                    </a:lnTo>
                    <a:lnTo>
                      <a:pt x="504" y="1470"/>
                    </a:lnTo>
                    <a:lnTo>
                      <a:pt x="549" y="1519"/>
                    </a:lnTo>
                    <a:lnTo>
                      <a:pt x="598" y="1564"/>
                    </a:lnTo>
                    <a:lnTo>
                      <a:pt x="649" y="1603"/>
                    </a:lnTo>
                    <a:lnTo>
                      <a:pt x="704" y="1636"/>
                    </a:lnTo>
                    <a:lnTo>
                      <a:pt x="761" y="1663"/>
                    </a:lnTo>
                    <a:lnTo>
                      <a:pt x="821" y="1686"/>
                    </a:lnTo>
                    <a:lnTo>
                      <a:pt x="881" y="1703"/>
                    </a:lnTo>
                    <a:lnTo>
                      <a:pt x="942" y="1713"/>
                    </a:lnTo>
                    <a:lnTo>
                      <a:pt x="1004" y="1719"/>
                    </a:lnTo>
                    <a:lnTo>
                      <a:pt x="1066" y="1719"/>
                    </a:lnTo>
                    <a:lnTo>
                      <a:pt x="1128" y="1713"/>
                    </a:lnTo>
                    <a:lnTo>
                      <a:pt x="1189" y="1703"/>
                    </a:lnTo>
                    <a:lnTo>
                      <a:pt x="1250" y="1686"/>
                    </a:lnTo>
                    <a:lnTo>
                      <a:pt x="1308" y="1663"/>
                    </a:lnTo>
                    <a:lnTo>
                      <a:pt x="1365" y="1636"/>
                    </a:lnTo>
                    <a:lnTo>
                      <a:pt x="1420" y="1603"/>
                    </a:lnTo>
                    <a:lnTo>
                      <a:pt x="1472" y="1564"/>
                    </a:lnTo>
                    <a:lnTo>
                      <a:pt x="1521" y="1519"/>
                    </a:lnTo>
                    <a:lnTo>
                      <a:pt x="1562" y="1474"/>
                    </a:lnTo>
                    <a:lnTo>
                      <a:pt x="1598" y="1427"/>
                    </a:lnTo>
                    <a:lnTo>
                      <a:pt x="1630" y="1378"/>
                    </a:lnTo>
                    <a:lnTo>
                      <a:pt x="1657" y="1327"/>
                    </a:lnTo>
                    <a:lnTo>
                      <a:pt x="1679" y="1273"/>
                    </a:lnTo>
                    <a:lnTo>
                      <a:pt x="1697" y="1218"/>
                    </a:lnTo>
                    <a:lnTo>
                      <a:pt x="1710" y="1164"/>
                    </a:lnTo>
                    <a:lnTo>
                      <a:pt x="1719" y="1108"/>
                    </a:lnTo>
                    <a:lnTo>
                      <a:pt x="1722" y="1051"/>
                    </a:lnTo>
                    <a:lnTo>
                      <a:pt x="1721" y="994"/>
                    </a:lnTo>
                    <a:lnTo>
                      <a:pt x="2016" y="700"/>
                    </a:lnTo>
                    <a:lnTo>
                      <a:pt x="2037" y="773"/>
                    </a:lnTo>
                    <a:lnTo>
                      <a:pt x="2053" y="847"/>
                    </a:lnTo>
                    <a:lnTo>
                      <a:pt x="2065" y="922"/>
                    </a:lnTo>
                    <a:lnTo>
                      <a:pt x="2070" y="997"/>
                    </a:lnTo>
                    <a:lnTo>
                      <a:pt x="2069" y="1072"/>
                    </a:lnTo>
                    <a:lnTo>
                      <a:pt x="2065" y="1148"/>
                    </a:lnTo>
                    <a:lnTo>
                      <a:pt x="2053" y="1223"/>
                    </a:lnTo>
                    <a:lnTo>
                      <a:pt x="2036" y="1297"/>
                    </a:lnTo>
                    <a:lnTo>
                      <a:pt x="2014" y="1370"/>
                    </a:lnTo>
                    <a:lnTo>
                      <a:pt x="1987" y="1441"/>
                    </a:lnTo>
                    <a:lnTo>
                      <a:pt x="1954" y="1510"/>
                    </a:lnTo>
                    <a:lnTo>
                      <a:pt x="1915" y="1579"/>
                    </a:lnTo>
                    <a:lnTo>
                      <a:pt x="1872" y="1644"/>
                    </a:lnTo>
                    <a:lnTo>
                      <a:pt x="1822" y="1705"/>
                    </a:lnTo>
                    <a:lnTo>
                      <a:pt x="1767" y="1764"/>
                    </a:lnTo>
                    <a:lnTo>
                      <a:pt x="1707" y="1819"/>
                    </a:lnTo>
                    <a:lnTo>
                      <a:pt x="1646" y="1869"/>
                    </a:lnTo>
                    <a:lnTo>
                      <a:pt x="1580" y="1913"/>
                    </a:lnTo>
                    <a:lnTo>
                      <a:pt x="1512" y="1951"/>
                    </a:lnTo>
                    <a:lnTo>
                      <a:pt x="1443" y="1984"/>
                    </a:lnTo>
                    <a:lnTo>
                      <a:pt x="1371" y="2012"/>
                    </a:lnTo>
                    <a:lnTo>
                      <a:pt x="1298" y="2033"/>
                    </a:lnTo>
                    <a:lnTo>
                      <a:pt x="1223" y="2051"/>
                    </a:lnTo>
                    <a:lnTo>
                      <a:pt x="1148" y="2061"/>
                    </a:lnTo>
                    <a:lnTo>
                      <a:pt x="1073" y="2067"/>
                    </a:lnTo>
                    <a:lnTo>
                      <a:pt x="998" y="2067"/>
                    </a:lnTo>
                    <a:lnTo>
                      <a:pt x="921" y="2061"/>
                    </a:lnTo>
                    <a:lnTo>
                      <a:pt x="847" y="2051"/>
                    </a:lnTo>
                    <a:lnTo>
                      <a:pt x="773" y="2033"/>
                    </a:lnTo>
                    <a:lnTo>
                      <a:pt x="700" y="2012"/>
                    </a:lnTo>
                    <a:lnTo>
                      <a:pt x="628" y="1984"/>
                    </a:lnTo>
                    <a:lnTo>
                      <a:pt x="558" y="1951"/>
                    </a:lnTo>
                    <a:lnTo>
                      <a:pt x="490" y="1913"/>
                    </a:lnTo>
                    <a:lnTo>
                      <a:pt x="425" y="1869"/>
                    </a:lnTo>
                    <a:lnTo>
                      <a:pt x="362" y="1819"/>
                    </a:lnTo>
                    <a:lnTo>
                      <a:pt x="302" y="1764"/>
                    </a:lnTo>
                    <a:lnTo>
                      <a:pt x="248" y="1705"/>
                    </a:lnTo>
                    <a:lnTo>
                      <a:pt x="199" y="1642"/>
                    </a:lnTo>
                    <a:lnTo>
                      <a:pt x="154" y="1577"/>
                    </a:lnTo>
                    <a:lnTo>
                      <a:pt x="115" y="1510"/>
                    </a:lnTo>
                    <a:lnTo>
                      <a:pt x="83" y="1441"/>
                    </a:lnTo>
                    <a:lnTo>
                      <a:pt x="56" y="1369"/>
                    </a:lnTo>
                    <a:lnTo>
                      <a:pt x="33" y="1296"/>
                    </a:lnTo>
                    <a:lnTo>
                      <a:pt x="17" y="1222"/>
                    </a:lnTo>
                    <a:lnTo>
                      <a:pt x="6" y="1147"/>
                    </a:lnTo>
                    <a:lnTo>
                      <a:pt x="0" y="1071"/>
                    </a:lnTo>
                    <a:lnTo>
                      <a:pt x="0" y="995"/>
                    </a:lnTo>
                    <a:lnTo>
                      <a:pt x="6" y="920"/>
                    </a:lnTo>
                    <a:lnTo>
                      <a:pt x="17" y="846"/>
                    </a:lnTo>
                    <a:lnTo>
                      <a:pt x="33" y="770"/>
                    </a:lnTo>
                    <a:lnTo>
                      <a:pt x="56" y="697"/>
                    </a:lnTo>
                    <a:lnTo>
                      <a:pt x="83" y="627"/>
                    </a:lnTo>
                    <a:lnTo>
                      <a:pt x="115" y="556"/>
                    </a:lnTo>
                    <a:lnTo>
                      <a:pt x="154" y="489"/>
                    </a:lnTo>
                    <a:lnTo>
                      <a:pt x="199" y="424"/>
                    </a:lnTo>
                    <a:lnTo>
                      <a:pt x="248" y="361"/>
                    </a:lnTo>
                    <a:lnTo>
                      <a:pt x="302" y="302"/>
                    </a:lnTo>
                    <a:lnTo>
                      <a:pt x="362" y="247"/>
                    </a:lnTo>
                    <a:lnTo>
                      <a:pt x="425" y="198"/>
                    </a:lnTo>
                    <a:lnTo>
                      <a:pt x="490" y="154"/>
                    </a:lnTo>
                    <a:lnTo>
                      <a:pt x="557" y="115"/>
                    </a:lnTo>
                    <a:lnTo>
                      <a:pt x="627" y="83"/>
                    </a:lnTo>
                    <a:lnTo>
                      <a:pt x="697" y="54"/>
                    </a:lnTo>
                    <a:lnTo>
                      <a:pt x="770" y="33"/>
                    </a:lnTo>
                    <a:lnTo>
                      <a:pt x="845" y="17"/>
                    </a:lnTo>
                    <a:lnTo>
                      <a:pt x="920" y="5"/>
                    </a:lnTo>
                    <a:lnTo>
                      <a:pt x="995" y="0"/>
                    </a:lnTo>
                    <a:lnTo>
                      <a:pt x="1071" y="0"/>
                    </a:lnTo>
                    <a:close/>
                  </a:path>
                </a:pathLst>
              </a:custGeom>
              <a:grpFill/>
              <a:ln w="0">
                <a:no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prstClr val="black"/>
                  </a:solidFill>
                  <a:effectLst/>
                  <a:uLnTx/>
                  <a:uFillTx/>
                  <a:latin typeface="微软雅黑" panose="020B0503020204020204" pitchFamily="34" charset="-122"/>
                </a:endParaRPr>
              </a:p>
            </p:txBody>
          </p:sp>
          <p:sp>
            <p:nvSpPr>
              <p:cNvPr id="88" name="Freeform 1595"/>
              <p:cNvSpPr/>
              <p:nvPr/>
            </p:nvSpPr>
            <p:spPr bwMode="auto">
              <a:xfrm>
                <a:off x="710" y="2393"/>
                <a:ext cx="582" cy="581"/>
              </a:xfrm>
              <a:custGeom>
                <a:avLst/>
                <a:gdLst>
                  <a:gd name="T0" fmla="*/ 1963 w 3491"/>
                  <a:gd name="T1" fmla="*/ 13 h 3488"/>
                  <a:gd name="T2" fmla="*/ 2251 w 3491"/>
                  <a:gd name="T3" fmla="*/ 75 h 3488"/>
                  <a:gd name="T4" fmla="*/ 2526 w 3491"/>
                  <a:gd name="T5" fmla="*/ 183 h 3488"/>
                  <a:gd name="T6" fmla="*/ 2252 w 3491"/>
                  <a:gd name="T7" fmla="*/ 476 h 3488"/>
                  <a:gd name="T8" fmla="*/ 2000 w 3491"/>
                  <a:gd name="T9" fmla="*/ 403 h 3488"/>
                  <a:gd name="T10" fmla="*/ 1739 w 3491"/>
                  <a:gd name="T11" fmla="*/ 380 h 3488"/>
                  <a:gd name="T12" fmla="*/ 1480 w 3491"/>
                  <a:gd name="T13" fmla="*/ 405 h 3488"/>
                  <a:gd name="T14" fmla="*/ 1229 w 3491"/>
                  <a:gd name="T15" fmla="*/ 480 h 3488"/>
                  <a:gd name="T16" fmla="*/ 993 w 3491"/>
                  <a:gd name="T17" fmla="*/ 606 h 3488"/>
                  <a:gd name="T18" fmla="*/ 780 w 3491"/>
                  <a:gd name="T19" fmla="*/ 779 h 3488"/>
                  <a:gd name="T20" fmla="*/ 605 w 3491"/>
                  <a:gd name="T21" fmla="*/ 993 h 3488"/>
                  <a:gd name="T22" fmla="*/ 479 w 3491"/>
                  <a:gd name="T23" fmla="*/ 1231 h 3488"/>
                  <a:gd name="T24" fmla="*/ 405 w 3491"/>
                  <a:gd name="T25" fmla="*/ 1484 h 3488"/>
                  <a:gd name="T26" fmla="*/ 380 w 3491"/>
                  <a:gd name="T27" fmla="*/ 1745 h 3488"/>
                  <a:gd name="T28" fmla="*/ 405 w 3491"/>
                  <a:gd name="T29" fmla="*/ 2005 h 3488"/>
                  <a:gd name="T30" fmla="*/ 479 w 3491"/>
                  <a:gd name="T31" fmla="*/ 2258 h 3488"/>
                  <a:gd name="T32" fmla="*/ 605 w 3491"/>
                  <a:gd name="T33" fmla="*/ 2495 h 3488"/>
                  <a:gd name="T34" fmla="*/ 780 w 3491"/>
                  <a:gd name="T35" fmla="*/ 2709 h 3488"/>
                  <a:gd name="T36" fmla="*/ 994 w 3491"/>
                  <a:gd name="T37" fmla="*/ 2885 h 3488"/>
                  <a:gd name="T38" fmla="*/ 1231 w 3491"/>
                  <a:gd name="T39" fmla="*/ 3009 h 3488"/>
                  <a:gd name="T40" fmla="*/ 1485 w 3491"/>
                  <a:gd name="T41" fmla="*/ 3084 h 3488"/>
                  <a:gd name="T42" fmla="*/ 1746 w 3491"/>
                  <a:gd name="T43" fmla="*/ 3109 h 3488"/>
                  <a:gd name="T44" fmla="*/ 2006 w 3491"/>
                  <a:gd name="T45" fmla="*/ 3084 h 3488"/>
                  <a:gd name="T46" fmla="*/ 2260 w 3491"/>
                  <a:gd name="T47" fmla="*/ 3009 h 3488"/>
                  <a:gd name="T48" fmla="*/ 2497 w 3491"/>
                  <a:gd name="T49" fmla="*/ 2885 h 3488"/>
                  <a:gd name="T50" fmla="*/ 2712 w 3491"/>
                  <a:gd name="T51" fmla="*/ 2709 h 3488"/>
                  <a:gd name="T52" fmla="*/ 2886 w 3491"/>
                  <a:gd name="T53" fmla="*/ 2496 h 3488"/>
                  <a:gd name="T54" fmla="*/ 3011 w 3491"/>
                  <a:gd name="T55" fmla="*/ 2261 h 3488"/>
                  <a:gd name="T56" fmla="*/ 3086 w 3491"/>
                  <a:gd name="T57" fmla="*/ 2009 h 3488"/>
                  <a:gd name="T58" fmla="*/ 3112 w 3491"/>
                  <a:gd name="T59" fmla="*/ 1750 h 3488"/>
                  <a:gd name="T60" fmla="*/ 3088 w 3491"/>
                  <a:gd name="T61" fmla="*/ 1492 h 3488"/>
                  <a:gd name="T62" fmla="*/ 3015 w 3491"/>
                  <a:gd name="T63" fmla="*/ 1240 h 3488"/>
                  <a:gd name="T64" fmla="*/ 3309 w 3491"/>
                  <a:gd name="T65" fmla="*/ 965 h 3488"/>
                  <a:gd name="T66" fmla="*/ 3417 w 3491"/>
                  <a:gd name="T67" fmla="*/ 1240 h 3488"/>
                  <a:gd name="T68" fmla="*/ 3478 w 3491"/>
                  <a:gd name="T69" fmla="*/ 1526 h 3488"/>
                  <a:gd name="T70" fmla="*/ 3490 w 3491"/>
                  <a:gd name="T71" fmla="*/ 1818 h 3488"/>
                  <a:gd name="T72" fmla="*/ 3454 w 3491"/>
                  <a:gd name="T73" fmla="*/ 2107 h 3488"/>
                  <a:gd name="T74" fmla="*/ 3368 w 3491"/>
                  <a:gd name="T75" fmla="*/ 2390 h 3488"/>
                  <a:gd name="T76" fmla="*/ 3234 w 3491"/>
                  <a:gd name="T77" fmla="*/ 2657 h 3488"/>
                  <a:gd name="T78" fmla="*/ 3052 w 3491"/>
                  <a:gd name="T79" fmla="*/ 2902 h 3488"/>
                  <a:gd name="T80" fmla="*/ 2822 w 3491"/>
                  <a:gd name="T81" fmla="*/ 3117 h 3488"/>
                  <a:gd name="T82" fmla="*/ 2563 w 3491"/>
                  <a:gd name="T83" fmla="*/ 3286 h 3488"/>
                  <a:gd name="T84" fmla="*/ 2285 w 3491"/>
                  <a:gd name="T85" fmla="*/ 3403 h 3488"/>
                  <a:gd name="T86" fmla="*/ 1994 w 3491"/>
                  <a:gd name="T87" fmla="*/ 3471 h 3488"/>
                  <a:gd name="T88" fmla="*/ 1696 w 3491"/>
                  <a:gd name="T89" fmla="*/ 3488 h 3488"/>
                  <a:gd name="T90" fmla="*/ 1400 w 3491"/>
                  <a:gd name="T91" fmla="*/ 3454 h 3488"/>
                  <a:gd name="T92" fmla="*/ 1112 w 3491"/>
                  <a:gd name="T93" fmla="*/ 3370 h 3488"/>
                  <a:gd name="T94" fmla="*/ 839 w 3491"/>
                  <a:gd name="T95" fmla="*/ 3236 h 3488"/>
                  <a:gd name="T96" fmla="*/ 588 w 3491"/>
                  <a:gd name="T97" fmla="*/ 3050 h 3488"/>
                  <a:gd name="T98" fmla="*/ 371 w 3491"/>
                  <a:gd name="T99" fmla="*/ 2820 h 3488"/>
                  <a:gd name="T100" fmla="*/ 202 w 3491"/>
                  <a:gd name="T101" fmla="*/ 2561 h 3488"/>
                  <a:gd name="T102" fmla="*/ 84 w 3491"/>
                  <a:gd name="T103" fmla="*/ 2283 h 3488"/>
                  <a:gd name="T104" fmla="*/ 17 w 3491"/>
                  <a:gd name="T105" fmla="*/ 1992 h 3488"/>
                  <a:gd name="T106" fmla="*/ 0 w 3491"/>
                  <a:gd name="T107" fmla="*/ 1695 h 3488"/>
                  <a:gd name="T108" fmla="*/ 33 w 3491"/>
                  <a:gd name="T109" fmla="*/ 1399 h 3488"/>
                  <a:gd name="T110" fmla="*/ 118 w 3491"/>
                  <a:gd name="T111" fmla="*/ 1111 h 3488"/>
                  <a:gd name="T112" fmla="*/ 252 w 3491"/>
                  <a:gd name="T113" fmla="*/ 838 h 3488"/>
                  <a:gd name="T114" fmla="*/ 438 w 3491"/>
                  <a:gd name="T115" fmla="*/ 588 h 3488"/>
                  <a:gd name="T116" fmla="*/ 665 w 3491"/>
                  <a:gd name="T117" fmla="*/ 373 h 3488"/>
                  <a:gd name="T118" fmla="*/ 919 w 3491"/>
                  <a:gd name="T119" fmla="*/ 207 h 3488"/>
                  <a:gd name="T120" fmla="*/ 1192 w 3491"/>
                  <a:gd name="T121" fmla="*/ 89 h 3488"/>
                  <a:gd name="T122" fmla="*/ 1478 w 3491"/>
                  <a:gd name="T123" fmla="*/ 21 h 3488"/>
                  <a:gd name="T124" fmla="*/ 1769 w 3491"/>
                  <a:gd name="T125" fmla="*/ 0 h 3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491" h="3488">
                    <a:moveTo>
                      <a:pt x="1769" y="0"/>
                    </a:moveTo>
                    <a:lnTo>
                      <a:pt x="1866" y="4"/>
                    </a:lnTo>
                    <a:lnTo>
                      <a:pt x="1963" y="13"/>
                    </a:lnTo>
                    <a:lnTo>
                      <a:pt x="2060" y="28"/>
                    </a:lnTo>
                    <a:lnTo>
                      <a:pt x="2156" y="48"/>
                    </a:lnTo>
                    <a:lnTo>
                      <a:pt x="2251" y="75"/>
                    </a:lnTo>
                    <a:lnTo>
                      <a:pt x="2344" y="105"/>
                    </a:lnTo>
                    <a:lnTo>
                      <a:pt x="2436" y="142"/>
                    </a:lnTo>
                    <a:lnTo>
                      <a:pt x="2526" y="183"/>
                    </a:lnTo>
                    <a:lnTo>
                      <a:pt x="2614" y="231"/>
                    </a:lnTo>
                    <a:lnTo>
                      <a:pt x="2333" y="511"/>
                    </a:lnTo>
                    <a:lnTo>
                      <a:pt x="2252" y="476"/>
                    </a:lnTo>
                    <a:lnTo>
                      <a:pt x="2168" y="446"/>
                    </a:lnTo>
                    <a:lnTo>
                      <a:pt x="2084" y="422"/>
                    </a:lnTo>
                    <a:lnTo>
                      <a:pt x="2000" y="403"/>
                    </a:lnTo>
                    <a:lnTo>
                      <a:pt x="1913" y="390"/>
                    </a:lnTo>
                    <a:lnTo>
                      <a:pt x="1827" y="382"/>
                    </a:lnTo>
                    <a:lnTo>
                      <a:pt x="1739" y="380"/>
                    </a:lnTo>
                    <a:lnTo>
                      <a:pt x="1653" y="382"/>
                    </a:lnTo>
                    <a:lnTo>
                      <a:pt x="1567" y="392"/>
                    </a:lnTo>
                    <a:lnTo>
                      <a:pt x="1480" y="405"/>
                    </a:lnTo>
                    <a:lnTo>
                      <a:pt x="1396" y="426"/>
                    </a:lnTo>
                    <a:lnTo>
                      <a:pt x="1311" y="450"/>
                    </a:lnTo>
                    <a:lnTo>
                      <a:pt x="1229" y="480"/>
                    </a:lnTo>
                    <a:lnTo>
                      <a:pt x="1148" y="517"/>
                    </a:lnTo>
                    <a:lnTo>
                      <a:pt x="1069" y="558"/>
                    </a:lnTo>
                    <a:lnTo>
                      <a:pt x="993" y="606"/>
                    </a:lnTo>
                    <a:lnTo>
                      <a:pt x="919" y="658"/>
                    </a:lnTo>
                    <a:lnTo>
                      <a:pt x="848" y="716"/>
                    </a:lnTo>
                    <a:lnTo>
                      <a:pt x="780" y="779"/>
                    </a:lnTo>
                    <a:lnTo>
                      <a:pt x="716" y="848"/>
                    </a:lnTo>
                    <a:lnTo>
                      <a:pt x="657" y="919"/>
                    </a:lnTo>
                    <a:lnTo>
                      <a:pt x="605" y="993"/>
                    </a:lnTo>
                    <a:lnTo>
                      <a:pt x="558" y="1071"/>
                    </a:lnTo>
                    <a:lnTo>
                      <a:pt x="516" y="1150"/>
                    </a:lnTo>
                    <a:lnTo>
                      <a:pt x="479" y="1231"/>
                    </a:lnTo>
                    <a:lnTo>
                      <a:pt x="450" y="1314"/>
                    </a:lnTo>
                    <a:lnTo>
                      <a:pt x="425" y="1398"/>
                    </a:lnTo>
                    <a:lnTo>
                      <a:pt x="405" y="1484"/>
                    </a:lnTo>
                    <a:lnTo>
                      <a:pt x="390" y="1570"/>
                    </a:lnTo>
                    <a:lnTo>
                      <a:pt x="382" y="1657"/>
                    </a:lnTo>
                    <a:lnTo>
                      <a:pt x="380" y="1745"/>
                    </a:lnTo>
                    <a:lnTo>
                      <a:pt x="382" y="1831"/>
                    </a:lnTo>
                    <a:lnTo>
                      <a:pt x="390" y="1919"/>
                    </a:lnTo>
                    <a:lnTo>
                      <a:pt x="405" y="2005"/>
                    </a:lnTo>
                    <a:lnTo>
                      <a:pt x="425" y="2090"/>
                    </a:lnTo>
                    <a:lnTo>
                      <a:pt x="450" y="2174"/>
                    </a:lnTo>
                    <a:lnTo>
                      <a:pt x="479" y="2258"/>
                    </a:lnTo>
                    <a:lnTo>
                      <a:pt x="516" y="2339"/>
                    </a:lnTo>
                    <a:lnTo>
                      <a:pt x="558" y="2418"/>
                    </a:lnTo>
                    <a:lnTo>
                      <a:pt x="605" y="2495"/>
                    </a:lnTo>
                    <a:lnTo>
                      <a:pt x="657" y="2570"/>
                    </a:lnTo>
                    <a:lnTo>
                      <a:pt x="716" y="2641"/>
                    </a:lnTo>
                    <a:lnTo>
                      <a:pt x="780" y="2709"/>
                    </a:lnTo>
                    <a:lnTo>
                      <a:pt x="848" y="2773"/>
                    </a:lnTo>
                    <a:lnTo>
                      <a:pt x="920" y="2831"/>
                    </a:lnTo>
                    <a:lnTo>
                      <a:pt x="994" y="2885"/>
                    </a:lnTo>
                    <a:lnTo>
                      <a:pt x="1072" y="2931"/>
                    </a:lnTo>
                    <a:lnTo>
                      <a:pt x="1150" y="2972"/>
                    </a:lnTo>
                    <a:lnTo>
                      <a:pt x="1231" y="3009"/>
                    </a:lnTo>
                    <a:lnTo>
                      <a:pt x="1315" y="3040"/>
                    </a:lnTo>
                    <a:lnTo>
                      <a:pt x="1399" y="3065"/>
                    </a:lnTo>
                    <a:lnTo>
                      <a:pt x="1485" y="3084"/>
                    </a:lnTo>
                    <a:lnTo>
                      <a:pt x="1572" y="3098"/>
                    </a:lnTo>
                    <a:lnTo>
                      <a:pt x="1658" y="3106"/>
                    </a:lnTo>
                    <a:lnTo>
                      <a:pt x="1746" y="3109"/>
                    </a:lnTo>
                    <a:lnTo>
                      <a:pt x="1833" y="3106"/>
                    </a:lnTo>
                    <a:lnTo>
                      <a:pt x="1921" y="3098"/>
                    </a:lnTo>
                    <a:lnTo>
                      <a:pt x="2006" y="3084"/>
                    </a:lnTo>
                    <a:lnTo>
                      <a:pt x="2092" y="3065"/>
                    </a:lnTo>
                    <a:lnTo>
                      <a:pt x="2176" y="3040"/>
                    </a:lnTo>
                    <a:lnTo>
                      <a:pt x="2260" y="3009"/>
                    </a:lnTo>
                    <a:lnTo>
                      <a:pt x="2341" y="2972"/>
                    </a:lnTo>
                    <a:lnTo>
                      <a:pt x="2421" y="2931"/>
                    </a:lnTo>
                    <a:lnTo>
                      <a:pt x="2497" y="2885"/>
                    </a:lnTo>
                    <a:lnTo>
                      <a:pt x="2572" y="2831"/>
                    </a:lnTo>
                    <a:lnTo>
                      <a:pt x="2643" y="2773"/>
                    </a:lnTo>
                    <a:lnTo>
                      <a:pt x="2712" y="2709"/>
                    </a:lnTo>
                    <a:lnTo>
                      <a:pt x="2776" y="2642"/>
                    </a:lnTo>
                    <a:lnTo>
                      <a:pt x="2834" y="2570"/>
                    </a:lnTo>
                    <a:lnTo>
                      <a:pt x="2886" y="2496"/>
                    </a:lnTo>
                    <a:lnTo>
                      <a:pt x="2933" y="2420"/>
                    </a:lnTo>
                    <a:lnTo>
                      <a:pt x="2975" y="2341"/>
                    </a:lnTo>
                    <a:lnTo>
                      <a:pt x="3011" y="2261"/>
                    </a:lnTo>
                    <a:lnTo>
                      <a:pt x="3042" y="2178"/>
                    </a:lnTo>
                    <a:lnTo>
                      <a:pt x="3067" y="2095"/>
                    </a:lnTo>
                    <a:lnTo>
                      <a:pt x="3086" y="2009"/>
                    </a:lnTo>
                    <a:lnTo>
                      <a:pt x="3101" y="1924"/>
                    </a:lnTo>
                    <a:lnTo>
                      <a:pt x="3109" y="1837"/>
                    </a:lnTo>
                    <a:lnTo>
                      <a:pt x="3112" y="1750"/>
                    </a:lnTo>
                    <a:lnTo>
                      <a:pt x="3110" y="1664"/>
                    </a:lnTo>
                    <a:lnTo>
                      <a:pt x="3102" y="1577"/>
                    </a:lnTo>
                    <a:lnTo>
                      <a:pt x="3088" y="1492"/>
                    </a:lnTo>
                    <a:lnTo>
                      <a:pt x="3070" y="1406"/>
                    </a:lnTo>
                    <a:lnTo>
                      <a:pt x="3045" y="1322"/>
                    </a:lnTo>
                    <a:lnTo>
                      <a:pt x="3015" y="1240"/>
                    </a:lnTo>
                    <a:lnTo>
                      <a:pt x="2980" y="1159"/>
                    </a:lnTo>
                    <a:lnTo>
                      <a:pt x="3261" y="877"/>
                    </a:lnTo>
                    <a:lnTo>
                      <a:pt x="3309" y="965"/>
                    </a:lnTo>
                    <a:lnTo>
                      <a:pt x="3350" y="1055"/>
                    </a:lnTo>
                    <a:lnTo>
                      <a:pt x="3386" y="1146"/>
                    </a:lnTo>
                    <a:lnTo>
                      <a:pt x="3417" y="1240"/>
                    </a:lnTo>
                    <a:lnTo>
                      <a:pt x="3443" y="1334"/>
                    </a:lnTo>
                    <a:lnTo>
                      <a:pt x="3463" y="1430"/>
                    </a:lnTo>
                    <a:lnTo>
                      <a:pt x="3478" y="1526"/>
                    </a:lnTo>
                    <a:lnTo>
                      <a:pt x="3488" y="1624"/>
                    </a:lnTo>
                    <a:lnTo>
                      <a:pt x="3491" y="1721"/>
                    </a:lnTo>
                    <a:lnTo>
                      <a:pt x="3490" y="1818"/>
                    </a:lnTo>
                    <a:lnTo>
                      <a:pt x="3483" y="1915"/>
                    </a:lnTo>
                    <a:lnTo>
                      <a:pt x="3471" y="2011"/>
                    </a:lnTo>
                    <a:lnTo>
                      <a:pt x="3454" y="2107"/>
                    </a:lnTo>
                    <a:lnTo>
                      <a:pt x="3431" y="2203"/>
                    </a:lnTo>
                    <a:lnTo>
                      <a:pt x="3402" y="2296"/>
                    </a:lnTo>
                    <a:lnTo>
                      <a:pt x="3368" y="2390"/>
                    </a:lnTo>
                    <a:lnTo>
                      <a:pt x="3329" y="2480"/>
                    </a:lnTo>
                    <a:lnTo>
                      <a:pt x="3285" y="2569"/>
                    </a:lnTo>
                    <a:lnTo>
                      <a:pt x="3234" y="2657"/>
                    </a:lnTo>
                    <a:lnTo>
                      <a:pt x="3179" y="2741"/>
                    </a:lnTo>
                    <a:lnTo>
                      <a:pt x="3118" y="2822"/>
                    </a:lnTo>
                    <a:lnTo>
                      <a:pt x="3052" y="2902"/>
                    </a:lnTo>
                    <a:lnTo>
                      <a:pt x="2980" y="2977"/>
                    </a:lnTo>
                    <a:lnTo>
                      <a:pt x="2902" y="3050"/>
                    </a:lnTo>
                    <a:lnTo>
                      <a:pt x="2822" y="3117"/>
                    </a:lnTo>
                    <a:lnTo>
                      <a:pt x="2739" y="3179"/>
                    </a:lnTo>
                    <a:lnTo>
                      <a:pt x="2652" y="3236"/>
                    </a:lnTo>
                    <a:lnTo>
                      <a:pt x="2563" y="3286"/>
                    </a:lnTo>
                    <a:lnTo>
                      <a:pt x="2472" y="3330"/>
                    </a:lnTo>
                    <a:lnTo>
                      <a:pt x="2380" y="3370"/>
                    </a:lnTo>
                    <a:lnTo>
                      <a:pt x="2285" y="3403"/>
                    </a:lnTo>
                    <a:lnTo>
                      <a:pt x="2189" y="3432"/>
                    </a:lnTo>
                    <a:lnTo>
                      <a:pt x="2092" y="3454"/>
                    </a:lnTo>
                    <a:lnTo>
                      <a:pt x="1994" y="3471"/>
                    </a:lnTo>
                    <a:lnTo>
                      <a:pt x="1895" y="3482"/>
                    </a:lnTo>
                    <a:lnTo>
                      <a:pt x="1795" y="3488"/>
                    </a:lnTo>
                    <a:lnTo>
                      <a:pt x="1696" y="3488"/>
                    </a:lnTo>
                    <a:lnTo>
                      <a:pt x="1597" y="3482"/>
                    </a:lnTo>
                    <a:lnTo>
                      <a:pt x="1499" y="3471"/>
                    </a:lnTo>
                    <a:lnTo>
                      <a:pt x="1400" y="3454"/>
                    </a:lnTo>
                    <a:lnTo>
                      <a:pt x="1303" y="3432"/>
                    </a:lnTo>
                    <a:lnTo>
                      <a:pt x="1206" y="3403"/>
                    </a:lnTo>
                    <a:lnTo>
                      <a:pt x="1112" y="3370"/>
                    </a:lnTo>
                    <a:lnTo>
                      <a:pt x="1019" y="3330"/>
                    </a:lnTo>
                    <a:lnTo>
                      <a:pt x="928" y="3286"/>
                    </a:lnTo>
                    <a:lnTo>
                      <a:pt x="839" y="3236"/>
                    </a:lnTo>
                    <a:lnTo>
                      <a:pt x="753" y="3179"/>
                    </a:lnTo>
                    <a:lnTo>
                      <a:pt x="669" y="3117"/>
                    </a:lnTo>
                    <a:lnTo>
                      <a:pt x="588" y="3050"/>
                    </a:lnTo>
                    <a:lnTo>
                      <a:pt x="511" y="2977"/>
                    </a:lnTo>
                    <a:lnTo>
                      <a:pt x="438" y="2900"/>
                    </a:lnTo>
                    <a:lnTo>
                      <a:pt x="371" y="2820"/>
                    </a:lnTo>
                    <a:lnTo>
                      <a:pt x="308" y="2735"/>
                    </a:lnTo>
                    <a:lnTo>
                      <a:pt x="252" y="2650"/>
                    </a:lnTo>
                    <a:lnTo>
                      <a:pt x="202" y="2561"/>
                    </a:lnTo>
                    <a:lnTo>
                      <a:pt x="157" y="2470"/>
                    </a:lnTo>
                    <a:lnTo>
                      <a:pt x="118" y="2377"/>
                    </a:lnTo>
                    <a:lnTo>
                      <a:pt x="84" y="2283"/>
                    </a:lnTo>
                    <a:lnTo>
                      <a:pt x="56" y="2187"/>
                    </a:lnTo>
                    <a:lnTo>
                      <a:pt x="33" y="2090"/>
                    </a:lnTo>
                    <a:lnTo>
                      <a:pt x="17" y="1992"/>
                    </a:lnTo>
                    <a:lnTo>
                      <a:pt x="6" y="1893"/>
                    </a:lnTo>
                    <a:lnTo>
                      <a:pt x="0" y="1794"/>
                    </a:lnTo>
                    <a:lnTo>
                      <a:pt x="0" y="1695"/>
                    </a:lnTo>
                    <a:lnTo>
                      <a:pt x="6" y="1595"/>
                    </a:lnTo>
                    <a:lnTo>
                      <a:pt x="17" y="1497"/>
                    </a:lnTo>
                    <a:lnTo>
                      <a:pt x="33" y="1399"/>
                    </a:lnTo>
                    <a:lnTo>
                      <a:pt x="56" y="1301"/>
                    </a:lnTo>
                    <a:lnTo>
                      <a:pt x="84" y="1205"/>
                    </a:lnTo>
                    <a:lnTo>
                      <a:pt x="118" y="1111"/>
                    </a:lnTo>
                    <a:lnTo>
                      <a:pt x="157" y="1019"/>
                    </a:lnTo>
                    <a:lnTo>
                      <a:pt x="202" y="927"/>
                    </a:lnTo>
                    <a:lnTo>
                      <a:pt x="252" y="838"/>
                    </a:lnTo>
                    <a:lnTo>
                      <a:pt x="308" y="752"/>
                    </a:lnTo>
                    <a:lnTo>
                      <a:pt x="371" y="669"/>
                    </a:lnTo>
                    <a:lnTo>
                      <a:pt x="438" y="588"/>
                    </a:lnTo>
                    <a:lnTo>
                      <a:pt x="511" y="510"/>
                    </a:lnTo>
                    <a:lnTo>
                      <a:pt x="587" y="439"/>
                    </a:lnTo>
                    <a:lnTo>
                      <a:pt x="665" y="373"/>
                    </a:lnTo>
                    <a:lnTo>
                      <a:pt x="748" y="312"/>
                    </a:lnTo>
                    <a:lnTo>
                      <a:pt x="832" y="257"/>
                    </a:lnTo>
                    <a:lnTo>
                      <a:pt x="919" y="207"/>
                    </a:lnTo>
                    <a:lnTo>
                      <a:pt x="1009" y="162"/>
                    </a:lnTo>
                    <a:lnTo>
                      <a:pt x="1099" y="124"/>
                    </a:lnTo>
                    <a:lnTo>
                      <a:pt x="1192" y="89"/>
                    </a:lnTo>
                    <a:lnTo>
                      <a:pt x="1286" y="61"/>
                    </a:lnTo>
                    <a:lnTo>
                      <a:pt x="1381" y="38"/>
                    </a:lnTo>
                    <a:lnTo>
                      <a:pt x="1478" y="21"/>
                    </a:lnTo>
                    <a:lnTo>
                      <a:pt x="1574" y="8"/>
                    </a:lnTo>
                    <a:lnTo>
                      <a:pt x="1672" y="2"/>
                    </a:lnTo>
                    <a:lnTo>
                      <a:pt x="1769" y="0"/>
                    </a:lnTo>
                    <a:close/>
                  </a:path>
                </a:pathLst>
              </a:custGeom>
              <a:grpFill/>
              <a:ln w="0">
                <a:no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prstClr val="black"/>
                  </a:solidFill>
                  <a:effectLst/>
                  <a:uLnTx/>
                  <a:uFillTx/>
                  <a:latin typeface="微软雅黑" panose="020B0503020204020204" pitchFamily="34" charset="-122"/>
                </a:endParaRPr>
              </a:p>
            </p:txBody>
          </p:sp>
        </p:grpSp>
        <p:grpSp>
          <p:nvGrpSpPr>
            <p:cNvPr id="74" name="Group 1368"/>
            <p:cNvGrpSpPr>
              <a:grpSpLocks noChangeAspect="1"/>
            </p:cNvGrpSpPr>
            <p:nvPr/>
          </p:nvGrpSpPr>
          <p:grpSpPr bwMode="auto">
            <a:xfrm>
              <a:off x="5967989" y="2495422"/>
              <a:ext cx="409598" cy="406586"/>
              <a:chOff x="2246" y="225"/>
              <a:chExt cx="272" cy="270"/>
            </a:xfrm>
            <a:solidFill>
              <a:srgbClr val="FFFFFF"/>
            </a:solidFill>
          </p:grpSpPr>
          <p:sp>
            <p:nvSpPr>
              <p:cNvPr id="80" name="Freeform 1370"/>
              <p:cNvSpPr/>
              <p:nvPr/>
            </p:nvSpPr>
            <p:spPr bwMode="auto">
              <a:xfrm>
                <a:off x="2292" y="273"/>
                <a:ext cx="118" cy="25"/>
              </a:xfrm>
              <a:custGeom>
                <a:avLst/>
                <a:gdLst>
                  <a:gd name="T0" fmla="*/ 148 w 1410"/>
                  <a:gd name="T1" fmla="*/ 0 h 295"/>
                  <a:gd name="T2" fmla="*/ 1262 w 1410"/>
                  <a:gd name="T3" fmla="*/ 0 h 295"/>
                  <a:gd name="T4" fmla="*/ 1292 w 1410"/>
                  <a:gd name="T5" fmla="*/ 3 h 295"/>
                  <a:gd name="T6" fmla="*/ 1319 w 1410"/>
                  <a:gd name="T7" fmla="*/ 12 h 295"/>
                  <a:gd name="T8" fmla="*/ 1345 w 1410"/>
                  <a:gd name="T9" fmla="*/ 25 h 295"/>
                  <a:gd name="T10" fmla="*/ 1367 w 1410"/>
                  <a:gd name="T11" fmla="*/ 44 h 295"/>
                  <a:gd name="T12" fmla="*/ 1385 w 1410"/>
                  <a:gd name="T13" fmla="*/ 65 h 295"/>
                  <a:gd name="T14" fmla="*/ 1398 w 1410"/>
                  <a:gd name="T15" fmla="*/ 91 h 295"/>
                  <a:gd name="T16" fmla="*/ 1407 w 1410"/>
                  <a:gd name="T17" fmla="*/ 118 h 295"/>
                  <a:gd name="T18" fmla="*/ 1410 w 1410"/>
                  <a:gd name="T19" fmla="*/ 148 h 295"/>
                  <a:gd name="T20" fmla="*/ 1407 w 1410"/>
                  <a:gd name="T21" fmla="*/ 177 h 295"/>
                  <a:gd name="T22" fmla="*/ 1398 w 1410"/>
                  <a:gd name="T23" fmla="*/ 205 h 295"/>
                  <a:gd name="T24" fmla="*/ 1385 w 1410"/>
                  <a:gd name="T25" fmla="*/ 230 h 295"/>
                  <a:gd name="T26" fmla="*/ 1367 w 1410"/>
                  <a:gd name="T27" fmla="*/ 251 h 295"/>
                  <a:gd name="T28" fmla="*/ 1345 w 1410"/>
                  <a:gd name="T29" fmla="*/ 270 h 295"/>
                  <a:gd name="T30" fmla="*/ 1319 w 1410"/>
                  <a:gd name="T31" fmla="*/ 283 h 295"/>
                  <a:gd name="T32" fmla="*/ 1292 w 1410"/>
                  <a:gd name="T33" fmla="*/ 292 h 295"/>
                  <a:gd name="T34" fmla="*/ 1262 w 1410"/>
                  <a:gd name="T35" fmla="*/ 295 h 295"/>
                  <a:gd name="T36" fmla="*/ 148 w 1410"/>
                  <a:gd name="T37" fmla="*/ 295 h 295"/>
                  <a:gd name="T38" fmla="*/ 118 w 1410"/>
                  <a:gd name="T39" fmla="*/ 292 h 295"/>
                  <a:gd name="T40" fmla="*/ 91 w 1410"/>
                  <a:gd name="T41" fmla="*/ 283 h 295"/>
                  <a:gd name="T42" fmla="*/ 65 w 1410"/>
                  <a:gd name="T43" fmla="*/ 270 h 295"/>
                  <a:gd name="T44" fmla="*/ 43 w 1410"/>
                  <a:gd name="T45" fmla="*/ 251 h 295"/>
                  <a:gd name="T46" fmla="*/ 25 w 1410"/>
                  <a:gd name="T47" fmla="*/ 230 h 295"/>
                  <a:gd name="T48" fmla="*/ 12 w 1410"/>
                  <a:gd name="T49" fmla="*/ 205 h 295"/>
                  <a:gd name="T50" fmla="*/ 3 w 1410"/>
                  <a:gd name="T51" fmla="*/ 177 h 295"/>
                  <a:gd name="T52" fmla="*/ 0 w 1410"/>
                  <a:gd name="T53" fmla="*/ 148 h 295"/>
                  <a:gd name="T54" fmla="*/ 3 w 1410"/>
                  <a:gd name="T55" fmla="*/ 118 h 295"/>
                  <a:gd name="T56" fmla="*/ 12 w 1410"/>
                  <a:gd name="T57" fmla="*/ 91 h 295"/>
                  <a:gd name="T58" fmla="*/ 25 w 1410"/>
                  <a:gd name="T59" fmla="*/ 65 h 295"/>
                  <a:gd name="T60" fmla="*/ 43 w 1410"/>
                  <a:gd name="T61" fmla="*/ 44 h 295"/>
                  <a:gd name="T62" fmla="*/ 65 w 1410"/>
                  <a:gd name="T63" fmla="*/ 25 h 295"/>
                  <a:gd name="T64" fmla="*/ 91 w 1410"/>
                  <a:gd name="T65" fmla="*/ 12 h 295"/>
                  <a:gd name="T66" fmla="*/ 118 w 1410"/>
                  <a:gd name="T67" fmla="*/ 3 h 295"/>
                  <a:gd name="T68" fmla="*/ 148 w 1410"/>
                  <a:gd name="T69" fmla="*/ 0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10" h="295">
                    <a:moveTo>
                      <a:pt x="148" y="0"/>
                    </a:moveTo>
                    <a:lnTo>
                      <a:pt x="1262" y="0"/>
                    </a:lnTo>
                    <a:lnTo>
                      <a:pt x="1292" y="3"/>
                    </a:lnTo>
                    <a:lnTo>
                      <a:pt x="1319" y="12"/>
                    </a:lnTo>
                    <a:lnTo>
                      <a:pt x="1345" y="25"/>
                    </a:lnTo>
                    <a:lnTo>
                      <a:pt x="1367" y="44"/>
                    </a:lnTo>
                    <a:lnTo>
                      <a:pt x="1385" y="65"/>
                    </a:lnTo>
                    <a:lnTo>
                      <a:pt x="1398" y="91"/>
                    </a:lnTo>
                    <a:lnTo>
                      <a:pt x="1407" y="118"/>
                    </a:lnTo>
                    <a:lnTo>
                      <a:pt x="1410" y="148"/>
                    </a:lnTo>
                    <a:lnTo>
                      <a:pt x="1407" y="177"/>
                    </a:lnTo>
                    <a:lnTo>
                      <a:pt x="1398" y="205"/>
                    </a:lnTo>
                    <a:lnTo>
                      <a:pt x="1385" y="230"/>
                    </a:lnTo>
                    <a:lnTo>
                      <a:pt x="1367" y="251"/>
                    </a:lnTo>
                    <a:lnTo>
                      <a:pt x="1345" y="270"/>
                    </a:lnTo>
                    <a:lnTo>
                      <a:pt x="1319" y="283"/>
                    </a:lnTo>
                    <a:lnTo>
                      <a:pt x="1292" y="292"/>
                    </a:lnTo>
                    <a:lnTo>
                      <a:pt x="1262" y="295"/>
                    </a:lnTo>
                    <a:lnTo>
                      <a:pt x="148" y="295"/>
                    </a:lnTo>
                    <a:lnTo>
                      <a:pt x="118" y="292"/>
                    </a:lnTo>
                    <a:lnTo>
                      <a:pt x="91" y="283"/>
                    </a:lnTo>
                    <a:lnTo>
                      <a:pt x="65" y="270"/>
                    </a:lnTo>
                    <a:lnTo>
                      <a:pt x="43" y="251"/>
                    </a:lnTo>
                    <a:lnTo>
                      <a:pt x="25" y="230"/>
                    </a:lnTo>
                    <a:lnTo>
                      <a:pt x="12" y="205"/>
                    </a:lnTo>
                    <a:lnTo>
                      <a:pt x="3" y="177"/>
                    </a:lnTo>
                    <a:lnTo>
                      <a:pt x="0" y="148"/>
                    </a:lnTo>
                    <a:lnTo>
                      <a:pt x="3" y="118"/>
                    </a:lnTo>
                    <a:lnTo>
                      <a:pt x="12" y="91"/>
                    </a:lnTo>
                    <a:lnTo>
                      <a:pt x="25" y="65"/>
                    </a:lnTo>
                    <a:lnTo>
                      <a:pt x="43" y="44"/>
                    </a:lnTo>
                    <a:lnTo>
                      <a:pt x="65" y="25"/>
                    </a:lnTo>
                    <a:lnTo>
                      <a:pt x="91" y="12"/>
                    </a:lnTo>
                    <a:lnTo>
                      <a:pt x="118" y="3"/>
                    </a:lnTo>
                    <a:lnTo>
                      <a:pt x="148" y="0"/>
                    </a:lnTo>
                    <a:close/>
                  </a:path>
                </a:pathLst>
              </a:custGeom>
              <a:grpFill/>
              <a:ln w="0">
                <a:no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prstClr val="black"/>
                  </a:solidFill>
                  <a:effectLst/>
                  <a:uLnTx/>
                  <a:uFillTx/>
                  <a:latin typeface="微软雅黑" panose="020B0503020204020204" pitchFamily="34" charset="-122"/>
                </a:endParaRPr>
              </a:p>
            </p:txBody>
          </p:sp>
          <p:sp>
            <p:nvSpPr>
              <p:cNvPr id="81" name="Freeform 1371"/>
              <p:cNvSpPr/>
              <p:nvPr/>
            </p:nvSpPr>
            <p:spPr bwMode="auto">
              <a:xfrm>
                <a:off x="2292" y="319"/>
                <a:ext cx="118" cy="25"/>
              </a:xfrm>
              <a:custGeom>
                <a:avLst/>
                <a:gdLst>
                  <a:gd name="T0" fmla="*/ 148 w 1410"/>
                  <a:gd name="T1" fmla="*/ 0 h 295"/>
                  <a:gd name="T2" fmla="*/ 1262 w 1410"/>
                  <a:gd name="T3" fmla="*/ 0 h 295"/>
                  <a:gd name="T4" fmla="*/ 1292 w 1410"/>
                  <a:gd name="T5" fmla="*/ 3 h 295"/>
                  <a:gd name="T6" fmla="*/ 1319 w 1410"/>
                  <a:gd name="T7" fmla="*/ 12 h 295"/>
                  <a:gd name="T8" fmla="*/ 1345 w 1410"/>
                  <a:gd name="T9" fmla="*/ 25 h 295"/>
                  <a:gd name="T10" fmla="*/ 1367 w 1410"/>
                  <a:gd name="T11" fmla="*/ 44 h 295"/>
                  <a:gd name="T12" fmla="*/ 1385 w 1410"/>
                  <a:gd name="T13" fmla="*/ 65 h 295"/>
                  <a:gd name="T14" fmla="*/ 1398 w 1410"/>
                  <a:gd name="T15" fmla="*/ 90 h 295"/>
                  <a:gd name="T16" fmla="*/ 1407 w 1410"/>
                  <a:gd name="T17" fmla="*/ 118 h 295"/>
                  <a:gd name="T18" fmla="*/ 1410 w 1410"/>
                  <a:gd name="T19" fmla="*/ 147 h 295"/>
                  <a:gd name="T20" fmla="*/ 1407 w 1410"/>
                  <a:gd name="T21" fmla="*/ 177 h 295"/>
                  <a:gd name="T22" fmla="*/ 1398 w 1410"/>
                  <a:gd name="T23" fmla="*/ 205 h 295"/>
                  <a:gd name="T24" fmla="*/ 1385 w 1410"/>
                  <a:gd name="T25" fmla="*/ 230 h 295"/>
                  <a:gd name="T26" fmla="*/ 1367 w 1410"/>
                  <a:gd name="T27" fmla="*/ 252 h 295"/>
                  <a:gd name="T28" fmla="*/ 1345 w 1410"/>
                  <a:gd name="T29" fmla="*/ 270 h 295"/>
                  <a:gd name="T30" fmla="*/ 1319 w 1410"/>
                  <a:gd name="T31" fmla="*/ 284 h 295"/>
                  <a:gd name="T32" fmla="*/ 1292 w 1410"/>
                  <a:gd name="T33" fmla="*/ 292 h 295"/>
                  <a:gd name="T34" fmla="*/ 1262 w 1410"/>
                  <a:gd name="T35" fmla="*/ 295 h 295"/>
                  <a:gd name="T36" fmla="*/ 148 w 1410"/>
                  <a:gd name="T37" fmla="*/ 295 h 295"/>
                  <a:gd name="T38" fmla="*/ 118 w 1410"/>
                  <a:gd name="T39" fmla="*/ 292 h 295"/>
                  <a:gd name="T40" fmla="*/ 91 w 1410"/>
                  <a:gd name="T41" fmla="*/ 284 h 295"/>
                  <a:gd name="T42" fmla="*/ 65 w 1410"/>
                  <a:gd name="T43" fmla="*/ 270 h 295"/>
                  <a:gd name="T44" fmla="*/ 43 w 1410"/>
                  <a:gd name="T45" fmla="*/ 252 h 295"/>
                  <a:gd name="T46" fmla="*/ 25 w 1410"/>
                  <a:gd name="T47" fmla="*/ 230 h 295"/>
                  <a:gd name="T48" fmla="*/ 12 w 1410"/>
                  <a:gd name="T49" fmla="*/ 205 h 295"/>
                  <a:gd name="T50" fmla="*/ 3 w 1410"/>
                  <a:gd name="T51" fmla="*/ 177 h 295"/>
                  <a:gd name="T52" fmla="*/ 0 w 1410"/>
                  <a:gd name="T53" fmla="*/ 147 h 295"/>
                  <a:gd name="T54" fmla="*/ 3 w 1410"/>
                  <a:gd name="T55" fmla="*/ 118 h 295"/>
                  <a:gd name="T56" fmla="*/ 12 w 1410"/>
                  <a:gd name="T57" fmla="*/ 90 h 295"/>
                  <a:gd name="T58" fmla="*/ 25 w 1410"/>
                  <a:gd name="T59" fmla="*/ 65 h 295"/>
                  <a:gd name="T60" fmla="*/ 43 w 1410"/>
                  <a:gd name="T61" fmla="*/ 44 h 295"/>
                  <a:gd name="T62" fmla="*/ 65 w 1410"/>
                  <a:gd name="T63" fmla="*/ 25 h 295"/>
                  <a:gd name="T64" fmla="*/ 91 w 1410"/>
                  <a:gd name="T65" fmla="*/ 12 h 295"/>
                  <a:gd name="T66" fmla="*/ 118 w 1410"/>
                  <a:gd name="T67" fmla="*/ 3 h 295"/>
                  <a:gd name="T68" fmla="*/ 148 w 1410"/>
                  <a:gd name="T69" fmla="*/ 0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10" h="295">
                    <a:moveTo>
                      <a:pt x="148" y="0"/>
                    </a:moveTo>
                    <a:lnTo>
                      <a:pt x="1262" y="0"/>
                    </a:lnTo>
                    <a:lnTo>
                      <a:pt x="1292" y="3"/>
                    </a:lnTo>
                    <a:lnTo>
                      <a:pt x="1319" y="12"/>
                    </a:lnTo>
                    <a:lnTo>
                      <a:pt x="1345" y="25"/>
                    </a:lnTo>
                    <a:lnTo>
                      <a:pt x="1367" y="44"/>
                    </a:lnTo>
                    <a:lnTo>
                      <a:pt x="1385" y="65"/>
                    </a:lnTo>
                    <a:lnTo>
                      <a:pt x="1398" y="90"/>
                    </a:lnTo>
                    <a:lnTo>
                      <a:pt x="1407" y="118"/>
                    </a:lnTo>
                    <a:lnTo>
                      <a:pt x="1410" y="147"/>
                    </a:lnTo>
                    <a:lnTo>
                      <a:pt x="1407" y="177"/>
                    </a:lnTo>
                    <a:lnTo>
                      <a:pt x="1398" y="205"/>
                    </a:lnTo>
                    <a:lnTo>
                      <a:pt x="1385" y="230"/>
                    </a:lnTo>
                    <a:lnTo>
                      <a:pt x="1367" y="252"/>
                    </a:lnTo>
                    <a:lnTo>
                      <a:pt x="1345" y="270"/>
                    </a:lnTo>
                    <a:lnTo>
                      <a:pt x="1319" y="284"/>
                    </a:lnTo>
                    <a:lnTo>
                      <a:pt x="1292" y="292"/>
                    </a:lnTo>
                    <a:lnTo>
                      <a:pt x="1262" y="295"/>
                    </a:lnTo>
                    <a:lnTo>
                      <a:pt x="148" y="295"/>
                    </a:lnTo>
                    <a:lnTo>
                      <a:pt x="118" y="292"/>
                    </a:lnTo>
                    <a:lnTo>
                      <a:pt x="91" y="284"/>
                    </a:lnTo>
                    <a:lnTo>
                      <a:pt x="65" y="270"/>
                    </a:lnTo>
                    <a:lnTo>
                      <a:pt x="43" y="252"/>
                    </a:lnTo>
                    <a:lnTo>
                      <a:pt x="25" y="230"/>
                    </a:lnTo>
                    <a:lnTo>
                      <a:pt x="12" y="205"/>
                    </a:lnTo>
                    <a:lnTo>
                      <a:pt x="3" y="177"/>
                    </a:lnTo>
                    <a:lnTo>
                      <a:pt x="0" y="147"/>
                    </a:lnTo>
                    <a:lnTo>
                      <a:pt x="3" y="118"/>
                    </a:lnTo>
                    <a:lnTo>
                      <a:pt x="12" y="90"/>
                    </a:lnTo>
                    <a:lnTo>
                      <a:pt x="25" y="65"/>
                    </a:lnTo>
                    <a:lnTo>
                      <a:pt x="43" y="44"/>
                    </a:lnTo>
                    <a:lnTo>
                      <a:pt x="65" y="25"/>
                    </a:lnTo>
                    <a:lnTo>
                      <a:pt x="91" y="12"/>
                    </a:lnTo>
                    <a:lnTo>
                      <a:pt x="118" y="3"/>
                    </a:lnTo>
                    <a:lnTo>
                      <a:pt x="148" y="0"/>
                    </a:lnTo>
                    <a:close/>
                  </a:path>
                </a:pathLst>
              </a:custGeom>
              <a:grpFill/>
              <a:ln w="0">
                <a:no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prstClr val="black"/>
                  </a:solidFill>
                  <a:effectLst/>
                  <a:uLnTx/>
                  <a:uFillTx/>
                  <a:latin typeface="微软雅黑" panose="020B0503020204020204" pitchFamily="34" charset="-122"/>
                </a:endParaRPr>
              </a:p>
            </p:txBody>
          </p:sp>
          <p:sp>
            <p:nvSpPr>
              <p:cNvPr id="82" name="Freeform 1372"/>
              <p:cNvSpPr/>
              <p:nvPr/>
            </p:nvSpPr>
            <p:spPr bwMode="auto">
              <a:xfrm>
                <a:off x="2292" y="365"/>
                <a:ext cx="71" cy="24"/>
              </a:xfrm>
              <a:custGeom>
                <a:avLst/>
                <a:gdLst>
                  <a:gd name="T0" fmla="*/ 148 w 853"/>
                  <a:gd name="T1" fmla="*/ 0 h 294"/>
                  <a:gd name="T2" fmla="*/ 705 w 853"/>
                  <a:gd name="T3" fmla="*/ 0 h 294"/>
                  <a:gd name="T4" fmla="*/ 735 w 853"/>
                  <a:gd name="T5" fmla="*/ 3 h 294"/>
                  <a:gd name="T6" fmla="*/ 763 w 853"/>
                  <a:gd name="T7" fmla="*/ 11 h 294"/>
                  <a:gd name="T8" fmla="*/ 789 w 853"/>
                  <a:gd name="T9" fmla="*/ 25 h 294"/>
                  <a:gd name="T10" fmla="*/ 810 w 853"/>
                  <a:gd name="T11" fmla="*/ 42 h 294"/>
                  <a:gd name="T12" fmla="*/ 829 w 853"/>
                  <a:gd name="T13" fmla="*/ 65 h 294"/>
                  <a:gd name="T14" fmla="*/ 842 w 853"/>
                  <a:gd name="T15" fmla="*/ 89 h 294"/>
                  <a:gd name="T16" fmla="*/ 850 w 853"/>
                  <a:gd name="T17" fmla="*/ 117 h 294"/>
                  <a:gd name="T18" fmla="*/ 853 w 853"/>
                  <a:gd name="T19" fmla="*/ 147 h 294"/>
                  <a:gd name="T20" fmla="*/ 850 w 853"/>
                  <a:gd name="T21" fmla="*/ 177 h 294"/>
                  <a:gd name="T22" fmla="*/ 842 w 853"/>
                  <a:gd name="T23" fmla="*/ 204 h 294"/>
                  <a:gd name="T24" fmla="*/ 829 w 853"/>
                  <a:gd name="T25" fmla="*/ 229 h 294"/>
                  <a:gd name="T26" fmla="*/ 810 w 853"/>
                  <a:gd name="T27" fmla="*/ 251 h 294"/>
                  <a:gd name="T28" fmla="*/ 789 w 853"/>
                  <a:gd name="T29" fmla="*/ 268 h 294"/>
                  <a:gd name="T30" fmla="*/ 763 w 853"/>
                  <a:gd name="T31" fmla="*/ 283 h 294"/>
                  <a:gd name="T32" fmla="*/ 735 w 853"/>
                  <a:gd name="T33" fmla="*/ 291 h 294"/>
                  <a:gd name="T34" fmla="*/ 705 w 853"/>
                  <a:gd name="T35" fmla="*/ 294 h 294"/>
                  <a:gd name="T36" fmla="*/ 148 w 853"/>
                  <a:gd name="T37" fmla="*/ 294 h 294"/>
                  <a:gd name="T38" fmla="*/ 118 w 853"/>
                  <a:gd name="T39" fmla="*/ 291 h 294"/>
                  <a:gd name="T40" fmla="*/ 91 w 853"/>
                  <a:gd name="T41" fmla="*/ 283 h 294"/>
                  <a:gd name="T42" fmla="*/ 65 w 853"/>
                  <a:gd name="T43" fmla="*/ 268 h 294"/>
                  <a:gd name="T44" fmla="*/ 43 w 853"/>
                  <a:gd name="T45" fmla="*/ 251 h 294"/>
                  <a:gd name="T46" fmla="*/ 25 w 853"/>
                  <a:gd name="T47" fmla="*/ 229 h 294"/>
                  <a:gd name="T48" fmla="*/ 12 w 853"/>
                  <a:gd name="T49" fmla="*/ 204 h 294"/>
                  <a:gd name="T50" fmla="*/ 3 w 853"/>
                  <a:gd name="T51" fmla="*/ 177 h 294"/>
                  <a:gd name="T52" fmla="*/ 0 w 853"/>
                  <a:gd name="T53" fmla="*/ 147 h 294"/>
                  <a:gd name="T54" fmla="*/ 3 w 853"/>
                  <a:gd name="T55" fmla="*/ 117 h 294"/>
                  <a:gd name="T56" fmla="*/ 12 w 853"/>
                  <a:gd name="T57" fmla="*/ 89 h 294"/>
                  <a:gd name="T58" fmla="*/ 25 w 853"/>
                  <a:gd name="T59" fmla="*/ 65 h 294"/>
                  <a:gd name="T60" fmla="*/ 43 w 853"/>
                  <a:gd name="T61" fmla="*/ 42 h 294"/>
                  <a:gd name="T62" fmla="*/ 65 w 853"/>
                  <a:gd name="T63" fmla="*/ 25 h 294"/>
                  <a:gd name="T64" fmla="*/ 91 w 853"/>
                  <a:gd name="T65" fmla="*/ 11 h 294"/>
                  <a:gd name="T66" fmla="*/ 118 w 853"/>
                  <a:gd name="T67" fmla="*/ 3 h 294"/>
                  <a:gd name="T68" fmla="*/ 148 w 853"/>
                  <a:gd name="T69" fmla="*/ 0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53" h="294">
                    <a:moveTo>
                      <a:pt x="148" y="0"/>
                    </a:moveTo>
                    <a:lnTo>
                      <a:pt x="705" y="0"/>
                    </a:lnTo>
                    <a:lnTo>
                      <a:pt x="735" y="3"/>
                    </a:lnTo>
                    <a:lnTo>
                      <a:pt x="763" y="11"/>
                    </a:lnTo>
                    <a:lnTo>
                      <a:pt x="789" y="25"/>
                    </a:lnTo>
                    <a:lnTo>
                      <a:pt x="810" y="42"/>
                    </a:lnTo>
                    <a:lnTo>
                      <a:pt x="829" y="65"/>
                    </a:lnTo>
                    <a:lnTo>
                      <a:pt x="842" y="89"/>
                    </a:lnTo>
                    <a:lnTo>
                      <a:pt x="850" y="117"/>
                    </a:lnTo>
                    <a:lnTo>
                      <a:pt x="853" y="147"/>
                    </a:lnTo>
                    <a:lnTo>
                      <a:pt x="850" y="177"/>
                    </a:lnTo>
                    <a:lnTo>
                      <a:pt x="842" y="204"/>
                    </a:lnTo>
                    <a:lnTo>
                      <a:pt x="829" y="229"/>
                    </a:lnTo>
                    <a:lnTo>
                      <a:pt x="810" y="251"/>
                    </a:lnTo>
                    <a:lnTo>
                      <a:pt x="789" y="268"/>
                    </a:lnTo>
                    <a:lnTo>
                      <a:pt x="763" y="283"/>
                    </a:lnTo>
                    <a:lnTo>
                      <a:pt x="735" y="291"/>
                    </a:lnTo>
                    <a:lnTo>
                      <a:pt x="705" y="294"/>
                    </a:lnTo>
                    <a:lnTo>
                      <a:pt x="148" y="294"/>
                    </a:lnTo>
                    <a:lnTo>
                      <a:pt x="118" y="291"/>
                    </a:lnTo>
                    <a:lnTo>
                      <a:pt x="91" y="283"/>
                    </a:lnTo>
                    <a:lnTo>
                      <a:pt x="65" y="268"/>
                    </a:lnTo>
                    <a:lnTo>
                      <a:pt x="43" y="251"/>
                    </a:lnTo>
                    <a:lnTo>
                      <a:pt x="25" y="229"/>
                    </a:lnTo>
                    <a:lnTo>
                      <a:pt x="12" y="204"/>
                    </a:lnTo>
                    <a:lnTo>
                      <a:pt x="3" y="177"/>
                    </a:lnTo>
                    <a:lnTo>
                      <a:pt x="0" y="147"/>
                    </a:lnTo>
                    <a:lnTo>
                      <a:pt x="3" y="117"/>
                    </a:lnTo>
                    <a:lnTo>
                      <a:pt x="12" y="89"/>
                    </a:lnTo>
                    <a:lnTo>
                      <a:pt x="25" y="65"/>
                    </a:lnTo>
                    <a:lnTo>
                      <a:pt x="43" y="42"/>
                    </a:lnTo>
                    <a:lnTo>
                      <a:pt x="65" y="25"/>
                    </a:lnTo>
                    <a:lnTo>
                      <a:pt x="91" y="11"/>
                    </a:lnTo>
                    <a:lnTo>
                      <a:pt x="118" y="3"/>
                    </a:lnTo>
                    <a:lnTo>
                      <a:pt x="148" y="0"/>
                    </a:lnTo>
                    <a:close/>
                  </a:path>
                </a:pathLst>
              </a:custGeom>
              <a:grpFill/>
              <a:ln w="0">
                <a:no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prstClr val="black"/>
                  </a:solidFill>
                  <a:effectLst/>
                  <a:uLnTx/>
                  <a:uFillTx/>
                  <a:latin typeface="微软雅黑" panose="020B0503020204020204" pitchFamily="34" charset="-122"/>
                </a:endParaRPr>
              </a:p>
            </p:txBody>
          </p:sp>
          <p:sp>
            <p:nvSpPr>
              <p:cNvPr id="83" name="Freeform 1373"/>
              <p:cNvSpPr/>
              <p:nvPr/>
            </p:nvSpPr>
            <p:spPr bwMode="auto">
              <a:xfrm>
                <a:off x="2246" y="225"/>
                <a:ext cx="210" cy="270"/>
              </a:xfrm>
              <a:custGeom>
                <a:avLst/>
                <a:gdLst>
                  <a:gd name="T0" fmla="*/ 149 w 2524"/>
                  <a:gd name="T1" fmla="*/ 0 h 3239"/>
                  <a:gd name="T2" fmla="*/ 2375 w 2524"/>
                  <a:gd name="T3" fmla="*/ 0 h 3239"/>
                  <a:gd name="T4" fmla="*/ 2405 w 2524"/>
                  <a:gd name="T5" fmla="*/ 3 h 3239"/>
                  <a:gd name="T6" fmla="*/ 2433 w 2524"/>
                  <a:gd name="T7" fmla="*/ 11 h 3239"/>
                  <a:gd name="T8" fmla="*/ 2458 w 2524"/>
                  <a:gd name="T9" fmla="*/ 25 h 3239"/>
                  <a:gd name="T10" fmla="*/ 2480 w 2524"/>
                  <a:gd name="T11" fmla="*/ 42 h 3239"/>
                  <a:gd name="T12" fmla="*/ 2498 w 2524"/>
                  <a:gd name="T13" fmla="*/ 65 h 3239"/>
                  <a:gd name="T14" fmla="*/ 2512 w 2524"/>
                  <a:gd name="T15" fmla="*/ 89 h 3239"/>
                  <a:gd name="T16" fmla="*/ 2521 w 2524"/>
                  <a:gd name="T17" fmla="*/ 117 h 3239"/>
                  <a:gd name="T18" fmla="*/ 2524 w 2524"/>
                  <a:gd name="T19" fmla="*/ 146 h 3239"/>
                  <a:gd name="T20" fmla="*/ 2524 w 2524"/>
                  <a:gd name="T21" fmla="*/ 365 h 3239"/>
                  <a:gd name="T22" fmla="*/ 2227 w 2524"/>
                  <a:gd name="T23" fmla="*/ 876 h 3239"/>
                  <a:gd name="T24" fmla="*/ 2227 w 2524"/>
                  <a:gd name="T25" fmla="*/ 294 h 3239"/>
                  <a:gd name="T26" fmla="*/ 298 w 2524"/>
                  <a:gd name="T27" fmla="*/ 294 h 3239"/>
                  <a:gd name="T28" fmla="*/ 298 w 2524"/>
                  <a:gd name="T29" fmla="*/ 2944 h 3239"/>
                  <a:gd name="T30" fmla="*/ 2227 w 2524"/>
                  <a:gd name="T31" fmla="*/ 2944 h 3239"/>
                  <a:gd name="T32" fmla="*/ 2227 w 2524"/>
                  <a:gd name="T33" fmla="*/ 2578 h 3239"/>
                  <a:gd name="T34" fmla="*/ 2382 w 2524"/>
                  <a:gd name="T35" fmla="*/ 2476 h 3239"/>
                  <a:gd name="T36" fmla="*/ 2410 w 2524"/>
                  <a:gd name="T37" fmla="*/ 2454 h 3239"/>
                  <a:gd name="T38" fmla="*/ 2434 w 2524"/>
                  <a:gd name="T39" fmla="*/ 2430 h 3239"/>
                  <a:gd name="T40" fmla="*/ 2453 w 2524"/>
                  <a:gd name="T41" fmla="*/ 2402 h 3239"/>
                  <a:gd name="T42" fmla="*/ 2524 w 2524"/>
                  <a:gd name="T43" fmla="*/ 2280 h 3239"/>
                  <a:gd name="T44" fmla="*/ 2524 w 2524"/>
                  <a:gd name="T45" fmla="*/ 3092 h 3239"/>
                  <a:gd name="T46" fmla="*/ 2521 w 2524"/>
                  <a:gd name="T47" fmla="*/ 3121 h 3239"/>
                  <a:gd name="T48" fmla="*/ 2512 w 2524"/>
                  <a:gd name="T49" fmla="*/ 3149 h 3239"/>
                  <a:gd name="T50" fmla="*/ 2498 w 2524"/>
                  <a:gd name="T51" fmla="*/ 3174 h 3239"/>
                  <a:gd name="T52" fmla="*/ 2480 w 2524"/>
                  <a:gd name="T53" fmla="*/ 3196 h 3239"/>
                  <a:gd name="T54" fmla="*/ 2458 w 2524"/>
                  <a:gd name="T55" fmla="*/ 3214 h 3239"/>
                  <a:gd name="T56" fmla="*/ 2433 w 2524"/>
                  <a:gd name="T57" fmla="*/ 3227 h 3239"/>
                  <a:gd name="T58" fmla="*/ 2405 w 2524"/>
                  <a:gd name="T59" fmla="*/ 3236 h 3239"/>
                  <a:gd name="T60" fmla="*/ 2375 w 2524"/>
                  <a:gd name="T61" fmla="*/ 3239 h 3239"/>
                  <a:gd name="T62" fmla="*/ 149 w 2524"/>
                  <a:gd name="T63" fmla="*/ 3239 h 3239"/>
                  <a:gd name="T64" fmla="*/ 119 w 2524"/>
                  <a:gd name="T65" fmla="*/ 3236 h 3239"/>
                  <a:gd name="T66" fmla="*/ 91 w 2524"/>
                  <a:gd name="T67" fmla="*/ 3227 h 3239"/>
                  <a:gd name="T68" fmla="*/ 66 w 2524"/>
                  <a:gd name="T69" fmla="*/ 3214 h 3239"/>
                  <a:gd name="T70" fmla="*/ 44 w 2524"/>
                  <a:gd name="T71" fmla="*/ 3196 h 3239"/>
                  <a:gd name="T72" fmla="*/ 26 w 2524"/>
                  <a:gd name="T73" fmla="*/ 3174 h 3239"/>
                  <a:gd name="T74" fmla="*/ 12 w 2524"/>
                  <a:gd name="T75" fmla="*/ 3149 h 3239"/>
                  <a:gd name="T76" fmla="*/ 3 w 2524"/>
                  <a:gd name="T77" fmla="*/ 3121 h 3239"/>
                  <a:gd name="T78" fmla="*/ 0 w 2524"/>
                  <a:gd name="T79" fmla="*/ 3092 h 3239"/>
                  <a:gd name="T80" fmla="*/ 0 w 2524"/>
                  <a:gd name="T81" fmla="*/ 146 h 3239"/>
                  <a:gd name="T82" fmla="*/ 3 w 2524"/>
                  <a:gd name="T83" fmla="*/ 117 h 3239"/>
                  <a:gd name="T84" fmla="*/ 12 w 2524"/>
                  <a:gd name="T85" fmla="*/ 89 h 3239"/>
                  <a:gd name="T86" fmla="*/ 26 w 2524"/>
                  <a:gd name="T87" fmla="*/ 65 h 3239"/>
                  <a:gd name="T88" fmla="*/ 44 w 2524"/>
                  <a:gd name="T89" fmla="*/ 42 h 3239"/>
                  <a:gd name="T90" fmla="*/ 66 w 2524"/>
                  <a:gd name="T91" fmla="*/ 25 h 3239"/>
                  <a:gd name="T92" fmla="*/ 91 w 2524"/>
                  <a:gd name="T93" fmla="*/ 11 h 3239"/>
                  <a:gd name="T94" fmla="*/ 119 w 2524"/>
                  <a:gd name="T95" fmla="*/ 3 h 3239"/>
                  <a:gd name="T96" fmla="*/ 149 w 2524"/>
                  <a:gd name="T97" fmla="*/ 0 h 3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524" h="3239">
                    <a:moveTo>
                      <a:pt x="149" y="0"/>
                    </a:moveTo>
                    <a:lnTo>
                      <a:pt x="2375" y="0"/>
                    </a:lnTo>
                    <a:lnTo>
                      <a:pt x="2405" y="3"/>
                    </a:lnTo>
                    <a:lnTo>
                      <a:pt x="2433" y="11"/>
                    </a:lnTo>
                    <a:lnTo>
                      <a:pt x="2458" y="25"/>
                    </a:lnTo>
                    <a:lnTo>
                      <a:pt x="2480" y="42"/>
                    </a:lnTo>
                    <a:lnTo>
                      <a:pt x="2498" y="65"/>
                    </a:lnTo>
                    <a:lnTo>
                      <a:pt x="2512" y="89"/>
                    </a:lnTo>
                    <a:lnTo>
                      <a:pt x="2521" y="117"/>
                    </a:lnTo>
                    <a:lnTo>
                      <a:pt x="2524" y="146"/>
                    </a:lnTo>
                    <a:lnTo>
                      <a:pt x="2524" y="365"/>
                    </a:lnTo>
                    <a:lnTo>
                      <a:pt x="2227" y="876"/>
                    </a:lnTo>
                    <a:lnTo>
                      <a:pt x="2227" y="294"/>
                    </a:lnTo>
                    <a:lnTo>
                      <a:pt x="298" y="294"/>
                    </a:lnTo>
                    <a:lnTo>
                      <a:pt x="298" y="2944"/>
                    </a:lnTo>
                    <a:lnTo>
                      <a:pt x="2227" y="2944"/>
                    </a:lnTo>
                    <a:lnTo>
                      <a:pt x="2227" y="2578"/>
                    </a:lnTo>
                    <a:lnTo>
                      <a:pt x="2382" y="2476"/>
                    </a:lnTo>
                    <a:lnTo>
                      <a:pt x="2410" y="2454"/>
                    </a:lnTo>
                    <a:lnTo>
                      <a:pt x="2434" y="2430"/>
                    </a:lnTo>
                    <a:lnTo>
                      <a:pt x="2453" y="2402"/>
                    </a:lnTo>
                    <a:lnTo>
                      <a:pt x="2524" y="2280"/>
                    </a:lnTo>
                    <a:lnTo>
                      <a:pt x="2524" y="3092"/>
                    </a:lnTo>
                    <a:lnTo>
                      <a:pt x="2521" y="3121"/>
                    </a:lnTo>
                    <a:lnTo>
                      <a:pt x="2512" y="3149"/>
                    </a:lnTo>
                    <a:lnTo>
                      <a:pt x="2498" y="3174"/>
                    </a:lnTo>
                    <a:lnTo>
                      <a:pt x="2480" y="3196"/>
                    </a:lnTo>
                    <a:lnTo>
                      <a:pt x="2458" y="3214"/>
                    </a:lnTo>
                    <a:lnTo>
                      <a:pt x="2433" y="3227"/>
                    </a:lnTo>
                    <a:lnTo>
                      <a:pt x="2405" y="3236"/>
                    </a:lnTo>
                    <a:lnTo>
                      <a:pt x="2375" y="3239"/>
                    </a:lnTo>
                    <a:lnTo>
                      <a:pt x="149" y="3239"/>
                    </a:lnTo>
                    <a:lnTo>
                      <a:pt x="119" y="3236"/>
                    </a:lnTo>
                    <a:lnTo>
                      <a:pt x="91" y="3227"/>
                    </a:lnTo>
                    <a:lnTo>
                      <a:pt x="66" y="3214"/>
                    </a:lnTo>
                    <a:lnTo>
                      <a:pt x="44" y="3196"/>
                    </a:lnTo>
                    <a:lnTo>
                      <a:pt x="26" y="3174"/>
                    </a:lnTo>
                    <a:lnTo>
                      <a:pt x="12" y="3149"/>
                    </a:lnTo>
                    <a:lnTo>
                      <a:pt x="3" y="3121"/>
                    </a:lnTo>
                    <a:lnTo>
                      <a:pt x="0" y="3092"/>
                    </a:lnTo>
                    <a:lnTo>
                      <a:pt x="0" y="146"/>
                    </a:lnTo>
                    <a:lnTo>
                      <a:pt x="3" y="117"/>
                    </a:lnTo>
                    <a:lnTo>
                      <a:pt x="12" y="89"/>
                    </a:lnTo>
                    <a:lnTo>
                      <a:pt x="26" y="65"/>
                    </a:lnTo>
                    <a:lnTo>
                      <a:pt x="44" y="42"/>
                    </a:lnTo>
                    <a:lnTo>
                      <a:pt x="66" y="25"/>
                    </a:lnTo>
                    <a:lnTo>
                      <a:pt x="91" y="11"/>
                    </a:lnTo>
                    <a:lnTo>
                      <a:pt x="119" y="3"/>
                    </a:lnTo>
                    <a:lnTo>
                      <a:pt x="149" y="0"/>
                    </a:lnTo>
                    <a:close/>
                  </a:path>
                </a:pathLst>
              </a:custGeom>
              <a:grpFill/>
              <a:ln w="0">
                <a:no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prstClr val="black"/>
                  </a:solidFill>
                  <a:effectLst/>
                  <a:uLnTx/>
                  <a:uFillTx/>
                  <a:latin typeface="微软雅黑" panose="020B0503020204020204" pitchFamily="34" charset="-122"/>
                </a:endParaRPr>
              </a:p>
            </p:txBody>
          </p:sp>
          <p:sp>
            <p:nvSpPr>
              <p:cNvPr id="84" name="Freeform 1374"/>
              <p:cNvSpPr>
                <a:spLocks noEditPoints="1"/>
              </p:cNvSpPr>
              <p:nvPr/>
            </p:nvSpPr>
            <p:spPr bwMode="auto">
              <a:xfrm>
                <a:off x="2388" y="255"/>
                <a:ext cx="130" cy="193"/>
              </a:xfrm>
              <a:custGeom>
                <a:avLst/>
                <a:gdLst>
                  <a:gd name="T0" fmla="*/ 128 w 1560"/>
                  <a:gd name="T1" fmla="*/ 1955 h 2321"/>
                  <a:gd name="T2" fmla="*/ 218 w 1560"/>
                  <a:gd name="T3" fmla="*/ 1998 h 2321"/>
                  <a:gd name="T4" fmla="*/ 302 w 1560"/>
                  <a:gd name="T5" fmla="*/ 2054 h 2321"/>
                  <a:gd name="T6" fmla="*/ 430 w 1560"/>
                  <a:gd name="T7" fmla="*/ 1939 h 2321"/>
                  <a:gd name="T8" fmla="*/ 382 w 1560"/>
                  <a:gd name="T9" fmla="*/ 1894 h 2321"/>
                  <a:gd name="T10" fmla="*/ 308 w 1560"/>
                  <a:gd name="T11" fmla="*/ 1844 h 2321"/>
                  <a:gd name="T12" fmla="*/ 240 w 1560"/>
                  <a:gd name="T13" fmla="*/ 1810 h 2321"/>
                  <a:gd name="T14" fmla="*/ 184 w 1560"/>
                  <a:gd name="T15" fmla="*/ 1791 h 2321"/>
                  <a:gd name="T16" fmla="*/ 138 w 1560"/>
                  <a:gd name="T17" fmla="*/ 1782 h 2321"/>
                  <a:gd name="T18" fmla="*/ 1096 w 1560"/>
                  <a:gd name="T19" fmla="*/ 0 h 2321"/>
                  <a:gd name="T20" fmla="*/ 1150 w 1560"/>
                  <a:gd name="T21" fmla="*/ 7 h 2321"/>
                  <a:gd name="T22" fmla="*/ 1216 w 1560"/>
                  <a:gd name="T23" fmla="*/ 25 h 2321"/>
                  <a:gd name="T24" fmla="*/ 1293 w 1560"/>
                  <a:gd name="T25" fmla="*/ 56 h 2321"/>
                  <a:gd name="T26" fmla="*/ 1379 w 1560"/>
                  <a:gd name="T27" fmla="*/ 106 h 2321"/>
                  <a:gd name="T28" fmla="*/ 1449 w 1560"/>
                  <a:gd name="T29" fmla="*/ 160 h 2321"/>
                  <a:gd name="T30" fmla="*/ 1498 w 1560"/>
                  <a:gd name="T31" fmla="*/ 211 h 2321"/>
                  <a:gd name="T32" fmla="*/ 1530 w 1560"/>
                  <a:gd name="T33" fmla="*/ 256 h 2321"/>
                  <a:gd name="T34" fmla="*/ 1549 w 1560"/>
                  <a:gd name="T35" fmla="*/ 291 h 2321"/>
                  <a:gd name="T36" fmla="*/ 1557 w 1560"/>
                  <a:gd name="T37" fmla="*/ 314 h 2321"/>
                  <a:gd name="T38" fmla="*/ 1560 w 1560"/>
                  <a:gd name="T39" fmla="*/ 337 h 2321"/>
                  <a:gd name="T40" fmla="*/ 1550 w 1560"/>
                  <a:gd name="T41" fmla="*/ 372 h 2321"/>
                  <a:gd name="T42" fmla="*/ 613 w 1560"/>
                  <a:gd name="T43" fmla="*/ 1979 h 2321"/>
                  <a:gd name="T44" fmla="*/ 114 w 1560"/>
                  <a:gd name="T45" fmla="*/ 2308 h 2321"/>
                  <a:gd name="T46" fmla="*/ 76 w 1560"/>
                  <a:gd name="T47" fmla="*/ 2321 h 2321"/>
                  <a:gd name="T48" fmla="*/ 36 w 1560"/>
                  <a:gd name="T49" fmla="*/ 2310 h 2321"/>
                  <a:gd name="T50" fmla="*/ 12 w 1560"/>
                  <a:gd name="T51" fmla="*/ 2289 h 2321"/>
                  <a:gd name="T52" fmla="*/ 0 w 1560"/>
                  <a:gd name="T53" fmla="*/ 2258 h 2321"/>
                  <a:gd name="T54" fmla="*/ 34 w 1560"/>
                  <a:gd name="T55" fmla="*/ 1667 h 2321"/>
                  <a:gd name="T56" fmla="*/ 44 w 1560"/>
                  <a:gd name="T57" fmla="*/ 1635 h 2321"/>
                  <a:gd name="T58" fmla="*/ 982 w 1560"/>
                  <a:gd name="T59" fmla="*/ 27 h 2321"/>
                  <a:gd name="T60" fmla="*/ 1014 w 1560"/>
                  <a:gd name="T61" fmla="*/ 7 h 2321"/>
                  <a:gd name="T62" fmla="*/ 1027 w 1560"/>
                  <a:gd name="T63" fmla="*/ 4 h 2321"/>
                  <a:gd name="T64" fmla="*/ 1055 w 1560"/>
                  <a:gd name="T65" fmla="*/ 0 h 2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560" h="2321">
                    <a:moveTo>
                      <a:pt x="138" y="1782"/>
                    </a:moveTo>
                    <a:lnTo>
                      <a:pt x="128" y="1955"/>
                    </a:lnTo>
                    <a:lnTo>
                      <a:pt x="173" y="1974"/>
                    </a:lnTo>
                    <a:lnTo>
                      <a:pt x="218" y="1998"/>
                    </a:lnTo>
                    <a:lnTo>
                      <a:pt x="262" y="2024"/>
                    </a:lnTo>
                    <a:lnTo>
                      <a:pt x="302" y="2054"/>
                    </a:lnTo>
                    <a:lnTo>
                      <a:pt x="446" y="1958"/>
                    </a:lnTo>
                    <a:lnTo>
                      <a:pt x="430" y="1939"/>
                    </a:lnTo>
                    <a:lnTo>
                      <a:pt x="408" y="1917"/>
                    </a:lnTo>
                    <a:lnTo>
                      <a:pt x="382" y="1894"/>
                    </a:lnTo>
                    <a:lnTo>
                      <a:pt x="348" y="1869"/>
                    </a:lnTo>
                    <a:lnTo>
                      <a:pt x="308" y="1844"/>
                    </a:lnTo>
                    <a:lnTo>
                      <a:pt x="273" y="1826"/>
                    </a:lnTo>
                    <a:lnTo>
                      <a:pt x="240" y="1810"/>
                    </a:lnTo>
                    <a:lnTo>
                      <a:pt x="210" y="1799"/>
                    </a:lnTo>
                    <a:lnTo>
                      <a:pt x="184" y="1791"/>
                    </a:lnTo>
                    <a:lnTo>
                      <a:pt x="160" y="1786"/>
                    </a:lnTo>
                    <a:lnTo>
                      <a:pt x="138" y="1782"/>
                    </a:lnTo>
                    <a:close/>
                    <a:moveTo>
                      <a:pt x="1073" y="0"/>
                    </a:moveTo>
                    <a:lnTo>
                      <a:pt x="1096" y="0"/>
                    </a:lnTo>
                    <a:lnTo>
                      <a:pt x="1122" y="2"/>
                    </a:lnTo>
                    <a:lnTo>
                      <a:pt x="1150" y="7"/>
                    </a:lnTo>
                    <a:lnTo>
                      <a:pt x="1181" y="14"/>
                    </a:lnTo>
                    <a:lnTo>
                      <a:pt x="1216" y="25"/>
                    </a:lnTo>
                    <a:lnTo>
                      <a:pt x="1253" y="39"/>
                    </a:lnTo>
                    <a:lnTo>
                      <a:pt x="1293" y="56"/>
                    </a:lnTo>
                    <a:lnTo>
                      <a:pt x="1335" y="80"/>
                    </a:lnTo>
                    <a:lnTo>
                      <a:pt x="1379" y="106"/>
                    </a:lnTo>
                    <a:lnTo>
                      <a:pt x="1417" y="133"/>
                    </a:lnTo>
                    <a:lnTo>
                      <a:pt x="1449" y="160"/>
                    </a:lnTo>
                    <a:lnTo>
                      <a:pt x="1476" y="186"/>
                    </a:lnTo>
                    <a:lnTo>
                      <a:pt x="1498" y="211"/>
                    </a:lnTo>
                    <a:lnTo>
                      <a:pt x="1516" y="234"/>
                    </a:lnTo>
                    <a:lnTo>
                      <a:pt x="1530" y="256"/>
                    </a:lnTo>
                    <a:lnTo>
                      <a:pt x="1540" y="275"/>
                    </a:lnTo>
                    <a:lnTo>
                      <a:pt x="1549" y="291"/>
                    </a:lnTo>
                    <a:lnTo>
                      <a:pt x="1554" y="305"/>
                    </a:lnTo>
                    <a:lnTo>
                      <a:pt x="1557" y="314"/>
                    </a:lnTo>
                    <a:lnTo>
                      <a:pt x="1558" y="319"/>
                    </a:lnTo>
                    <a:lnTo>
                      <a:pt x="1560" y="337"/>
                    </a:lnTo>
                    <a:lnTo>
                      <a:pt x="1557" y="355"/>
                    </a:lnTo>
                    <a:lnTo>
                      <a:pt x="1550" y="372"/>
                    </a:lnTo>
                    <a:lnTo>
                      <a:pt x="622" y="1966"/>
                    </a:lnTo>
                    <a:lnTo>
                      <a:pt x="613" y="1979"/>
                    </a:lnTo>
                    <a:lnTo>
                      <a:pt x="599" y="1991"/>
                    </a:lnTo>
                    <a:lnTo>
                      <a:pt x="114" y="2308"/>
                    </a:lnTo>
                    <a:lnTo>
                      <a:pt x="95" y="2317"/>
                    </a:lnTo>
                    <a:lnTo>
                      <a:pt x="76" y="2321"/>
                    </a:lnTo>
                    <a:lnTo>
                      <a:pt x="55" y="2318"/>
                    </a:lnTo>
                    <a:lnTo>
                      <a:pt x="36" y="2310"/>
                    </a:lnTo>
                    <a:lnTo>
                      <a:pt x="22" y="2301"/>
                    </a:lnTo>
                    <a:lnTo>
                      <a:pt x="12" y="2289"/>
                    </a:lnTo>
                    <a:lnTo>
                      <a:pt x="5" y="2275"/>
                    </a:lnTo>
                    <a:lnTo>
                      <a:pt x="0" y="2258"/>
                    </a:lnTo>
                    <a:lnTo>
                      <a:pt x="0" y="2242"/>
                    </a:lnTo>
                    <a:lnTo>
                      <a:pt x="34" y="1667"/>
                    </a:lnTo>
                    <a:lnTo>
                      <a:pt x="37" y="1651"/>
                    </a:lnTo>
                    <a:lnTo>
                      <a:pt x="44" y="1635"/>
                    </a:lnTo>
                    <a:lnTo>
                      <a:pt x="972" y="41"/>
                    </a:lnTo>
                    <a:lnTo>
                      <a:pt x="982" y="27"/>
                    </a:lnTo>
                    <a:lnTo>
                      <a:pt x="996" y="15"/>
                    </a:lnTo>
                    <a:lnTo>
                      <a:pt x="1014" y="7"/>
                    </a:lnTo>
                    <a:lnTo>
                      <a:pt x="1018" y="6"/>
                    </a:lnTo>
                    <a:lnTo>
                      <a:pt x="1027" y="4"/>
                    </a:lnTo>
                    <a:lnTo>
                      <a:pt x="1040" y="2"/>
                    </a:lnTo>
                    <a:lnTo>
                      <a:pt x="1055" y="0"/>
                    </a:lnTo>
                    <a:lnTo>
                      <a:pt x="1073" y="0"/>
                    </a:lnTo>
                    <a:close/>
                  </a:path>
                </a:pathLst>
              </a:custGeom>
              <a:grpFill/>
              <a:ln w="0">
                <a:no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prstClr val="black"/>
                  </a:solidFill>
                  <a:effectLst/>
                  <a:uLnTx/>
                  <a:uFillTx/>
                  <a:latin typeface="微软雅黑" panose="020B0503020204020204" pitchFamily="34" charset="-122"/>
                </a:endParaRPr>
              </a:p>
            </p:txBody>
          </p:sp>
          <p:sp>
            <p:nvSpPr>
              <p:cNvPr id="85" name="Freeform 1375"/>
              <p:cNvSpPr/>
              <p:nvPr/>
            </p:nvSpPr>
            <p:spPr bwMode="auto">
              <a:xfrm>
                <a:off x="2285" y="410"/>
                <a:ext cx="95" cy="48"/>
              </a:xfrm>
              <a:custGeom>
                <a:avLst/>
                <a:gdLst>
                  <a:gd name="T0" fmla="*/ 546 w 1133"/>
                  <a:gd name="T1" fmla="*/ 5 h 580"/>
                  <a:gd name="T2" fmla="*/ 572 w 1133"/>
                  <a:gd name="T3" fmla="*/ 28 h 580"/>
                  <a:gd name="T4" fmla="*/ 580 w 1133"/>
                  <a:gd name="T5" fmla="*/ 109 h 580"/>
                  <a:gd name="T6" fmla="*/ 549 w 1133"/>
                  <a:gd name="T7" fmla="*/ 196 h 580"/>
                  <a:gd name="T8" fmla="*/ 559 w 1133"/>
                  <a:gd name="T9" fmla="*/ 238 h 580"/>
                  <a:gd name="T10" fmla="*/ 576 w 1133"/>
                  <a:gd name="T11" fmla="*/ 265 h 580"/>
                  <a:gd name="T12" fmla="*/ 625 w 1133"/>
                  <a:gd name="T13" fmla="*/ 273 h 580"/>
                  <a:gd name="T14" fmla="*/ 668 w 1133"/>
                  <a:gd name="T15" fmla="*/ 317 h 580"/>
                  <a:gd name="T16" fmla="*/ 680 w 1133"/>
                  <a:gd name="T17" fmla="*/ 351 h 580"/>
                  <a:gd name="T18" fmla="*/ 831 w 1133"/>
                  <a:gd name="T19" fmla="*/ 344 h 580"/>
                  <a:gd name="T20" fmla="*/ 977 w 1133"/>
                  <a:gd name="T21" fmla="*/ 359 h 580"/>
                  <a:gd name="T22" fmla="*/ 1096 w 1133"/>
                  <a:gd name="T23" fmla="*/ 366 h 580"/>
                  <a:gd name="T24" fmla="*/ 1127 w 1133"/>
                  <a:gd name="T25" fmla="*/ 392 h 580"/>
                  <a:gd name="T26" fmla="*/ 1132 w 1133"/>
                  <a:gd name="T27" fmla="*/ 432 h 580"/>
                  <a:gd name="T28" fmla="*/ 1110 w 1133"/>
                  <a:gd name="T29" fmla="*/ 466 h 580"/>
                  <a:gd name="T30" fmla="*/ 1046 w 1133"/>
                  <a:gd name="T31" fmla="*/ 473 h 580"/>
                  <a:gd name="T32" fmla="*/ 938 w 1133"/>
                  <a:gd name="T33" fmla="*/ 457 h 580"/>
                  <a:gd name="T34" fmla="*/ 827 w 1133"/>
                  <a:gd name="T35" fmla="*/ 443 h 580"/>
                  <a:gd name="T36" fmla="*/ 724 w 1133"/>
                  <a:gd name="T37" fmla="*/ 452 h 580"/>
                  <a:gd name="T38" fmla="*/ 666 w 1133"/>
                  <a:gd name="T39" fmla="*/ 477 h 580"/>
                  <a:gd name="T40" fmla="*/ 624 w 1133"/>
                  <a:gd name="T41" fmla="*/ 482 h 580"/>
                  <a:gd name="T42" fmla="*/ 591 w 1133"/>
                  <a:gd name="T43" fmla="*/ 468 h 580"/>
                  <a:gd name="T44" fmla="*/ 566 w 1133"/>
                  <a:gd name="T45" fmla="*/ 445 h 580"/>
                  <a:gd name="T46" fmla="*/ 561 w 1133"/>
                  <a:gd name="T47" fmla="*/ 399 h 580"/>
                  <a:gd name="T48" fmla="*/ 527 w 1133"/>
                  <a:gd name="T49" fmla="*/ 448 h 580"/>
                  <a:gd name="T50" fmla="*/ 486 w 1133"/>
                  <a:gd name="T51" fmla="*/ 462 h 580"/>
                  <a:gd name="T52" fmla="*/ 447 w 1133"/>
                  <a:gd name="T53" fmla="*/ 447 h 580"/>
                  <a:gd name="T54" fmla="*/ 431 w 1133"/>
                  <a:gd name="T55" fmla="*/ 411 h 580"/>
                  <a:gd name="T56" fmla="*/ 442 w 1133"/>
                  <a:gd name="T57" fmla="*/ 382 h 580"/>
                  <a:gd name="T58" fmla="*/ 450 w 1133"/>
                  <a:gd name="T59" fmla="*/ 362 h 580"/>
                  <a:gd name="T60" fmla="*/ 414 w 1133"/>
                  <a:gd name="T61" fmla="*/ 396 h 580"/>
                  <a:gd name="T62" fmla="*/ 372 w 1133"/>
                  <a:gd name="T63" fmla="*/ 420 h 580"/>
                  <a:gd name="T64" fmla="*/ 329 w 1133"/>
                  <a:gd name="T65" fmla="*/ 409 h 580"/>
                  <a:gd name="T66" fmla="*/ 308 w 1133"/>
                  <a:gd name="T67" fmla="*/ 372 h 580"/>
                  <a:gd name="T68" fmla="*/ 357 w 1133"/>
                  <a:gd name="T69" fmla="*/ 282 h 580"/>
                  <a:gd name="T70" fmla="*/ 248 w 1133"/>
                  <a:gd name="T71" fmla="*/ 385 h 580"/>
                  <a:gd name="T72" fmla="*/ 95 w 1133"/>
                  <a:gd name="T73" fmla="*/ 569 h 580"/>
                  <a:gd name="T74" fmla="*/ 48 w 1133"/>
                  <a:gd name="T75" fmla="*/ 579 h 580"/>
                  <a:gd name="T76" fmla="*/ 9 w 1133"/>
                  <a:gd name="T77" fmla="*/ 557 h 580"/>
                  <a:gd name="T78" fmla="*/ 2 w 1133"/>
                  <a:gd name="T79" fmla="*/ 517 h 580"/>
                  <a:gd name="T80" fmla="*/ 136 w 1133"/>
                  <a:gd name="T81" fmla="*/ 344 h 580"/>
                  <a:gd name="T82" fmla="*/ 338 w 1133"/>
                  <a:gd name="T83" fmla="*/ 121 h 580"/>
                  <a:gd name="T84" fmla="*/ 391 w 1133"/>
                  <a:gd name="T85" fmla="*/ 70 h 580"/>
                  <a:gd name="T86" fmla="*/ 454 w 1133"/>
                  <a:gd name="T87" fmla="*/ 21 h 580"/>
                  <a:gd name="T88" fmla="*/ 524 w 1133"/>
                  <a:gd name="T89" fmla="*/ 0 h 5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33" h="580">
                    <a:moveTo>
                      <a:pt x="524" y="0"/>
                    </a:moveTo>
                    <a:lnTo>
                      <a:pt x="535" y="2"/>
                    </a:lnTo>
                    <a:lnTo>
                      <a:pt x="546" y="5"/>
                    </a:lnTo>
                    <a:lnTo>
                      <a:pt x="556" y="10"/>
                    </a:lnTo>
                    <a:lnTo>
                      <a:pt x="566" y="19"/>
                    </a:lnTo>
                    <a:lnTo>
                      <a:pt x="572" y="28"/>
                    </a:lnTo>
                    <a:lnTo>
                      <a:pt x="580" y="53"/>
                    </a:lnTo>
                    <a:lnTo>
                      <a:pt x="582" y="81"/>
                    </a:lnTo>
                    <a:lnTo>
                      <a:pt x="580" y="109"/>
                    </a:lnTo>
                    <a:lnTo>
                      <a:pt x="573" y="138"/>
                    </a:lnTo>
                    <a:lnTo>
                      <a:pt x="563" y="167"/>
                    </a:lnTo>
                    <a:lnTo>
                      <a:pt x="549" y="196"/>
                    </a:lnTo>
                    <a:lnTo>
                      <a:pt x="533" y="225"/>
                    </a:lnTo>
                    <a:lnTo>
                      <a:pt x="546" y="230"/>
                    </a:lnTo>
                    <a:lnTo>
                      <a:pt x="559" y="238"/>
                    </a:lnTo>
                    <a:lnTo>
                      <a:pt x="568" y="250"/>
                    </a:lnTo>
                    <a:lnTo>
                      <a:pt x="572" y="258"/>
                    </a:lnTo>
                    <a:lnTo>
                      <a:pt x="576" y="265"/>
                    </a:lnTo>
                    <a:lnTo>
                      <a:pt x="592" y="264"/>
                    </a:lnTo>
                    <a:lnTo>
                      <a:pt x="609" y="267"/>
                    </a:lnTo>
                    <a:lnTo>
                      <a:pt x="625" y="273"/>
                    </a:lnTo>
                    <a:lnTo>
                      <a:pt x="641" y="283"/>
                    </a:lnTo>
                    <a:lnTo>
                      <a:pt x="655" y="298"/>
                    </a:lnTo>
                    <a:lnTo>
                      <a:pt x="668" y="317"/>
                    </a:lnTo>
                    <a:lnTo>
                      <a:pt x="676" y="331"/>
                    </a:lnTo>
                    <a:lnTo>
                      <a:pt x="679" y="342"/>
                    </a:lnTo>
                    <a:lnTo>
                      <a:pt x="680" y="351"/>
                    </a:lnTo>
                    <a:lnTo>
                      <a:pt x="732" y="344"/>
                    </a:lnTo>
                    <a:lnTo>
                      <a:pt x="782" y="343"/>
                    </a:lnTo>
                    <a:lnTo>
                      <a:pt x="831" y="344"/>
                    </a:lnTo>
                    <a:lnTo>
                      <a:pt x="880" y="349"/>
                    </a:lnTo>
                    <a:lnTo>
                      <a:pt x="928" y="354"/>
                    </a:lnTo>
                    <a:lnTo>
                      <a:pt x="977" y="359"/>
                    </a:lnTo>
                    <a:lnTo>
                      <a:pt x="1028" y="362"/>
                    </a:lnTo>
                    <a:lnTo>
                      <a:pt x="1080" y="364"/>
                    </a:lnTo>
                    <a:lnTo>
                      <a:pt x="1096" y="366"/>
                    </a:lnTo>
                    <a:lnTo>
                      <a:pt x="1110" y="372"/>
                    </a:lnTo>
                    <a:lnTo>
                      <a:pt x="1120" y="381"/>
                    </a:lnTo>
                    <a:lnTo>
                      <a:pt x="1127" y="392"/>
                    </a:lnTo>
                    <a:lnTo>
                      <a:pt x="1132" y="405"/>
                    </a:lnTo>
                    <a:lnTo>
                      <a:pt x="1133" y="419"/>
                    </a:lnTo>
                    <a:lnTo>
                      <a:pt x="1132" y="432"/>
                    </a:lnTo>
                    <a:lnTo>
                      <a:pt x="1127" y="445"/>
                    </a:lnTo>
                    <a:lnTo>
                      <a:pt x="1120" y="456"/>
                    </a:lnTo>
                    <a:lnTo>
                      <a:pt x="1110" y="466"/>
                    </a:lnTo>
                    <a:lnTo>
                      <a:pt x="1096" y="472"/>
                    </a:lnTo>
                    <a:lnTo>
                      <a:pt x="1080" y="474"/>
                    </a:lnTo>
                    <a:lnTo>
                      <a:pt x="1046" y="473"/>
                    </a:lnTo>
                    <a:lnTo>
                      <a:pt x="1011" y="469"/>
                    </a:lnTo>
                    <a:lnTo>
                      <a:pt x="974" y="464"/>
                    </a:lnTo>
                    <a:lnTo>
                      <a:pt x="938" y="457"/>
                    </a:lnTo>
                    <a:lnTo>
                      <a:pt x="901" y="451"/>
                    </a:lnTo>
                    <a:lnTo>
                      <a:pt x="864" y="446"/>
                    </a:lnTo>
                    <a:lnTo>
                      <a:pt x="827" y="443"/>
                    </a:lnTo>
                    <a:lnTo>
                      <a:pt x="792" y="442"/>
                    </a:lnTo>
                    <a:lnTo>
                      <a:pt x="757" y="445"/>
                    </a:lnTo>
                    <a:lnTo>
                      <a:pt x="724" y="452"/>
                    </a:lnTo>
                    <a:lnTo>
                      <a:pt x="692" y="465"/>
                    </a:lnTo>
                    <a:lnTo>
                      <a:pt x="680" y="471"/>
                    </a:lnTo>
                    <a:lnTo>
                      <a:pt x="666" y="477"/>
                    </a:lnTo>
                    <a:lnTo>
                      <a:pt x="652" y="482"/>
                    </a:lnTo>
                    <a:lnTo>
                      <a:pt x="639" y="484"/>
                    </a:lnTo>
                    <a:lnTo>
                      <a:pt x="624" y="482"/>
                    </a:lnTo>
                    <a:lnTo>
                      <a:pt x="614" y="478"/>
                    </a:lnTo>
                    <a:lnTo>
                      <a:pt x="603" y="473"/>
                    </a:lnTo>
                    <a:lnTo>
                      <a:pt x="591" y="468"/>
                    </a:lnTo>
                    <a:lnTo>
                      <a:pt x="581" y="462"/>
                    </a:lnTo>
                    <a:lnTo>
                      <a:pt x="573" y="454"/>
                    </a:lnTo>
                    <a:lnTo>
                      <a:pt x="566" y="445"/>
                    </a:lnTo>
                    <a:lnTo>
                      <a:pt x="562" y="433"/>
                    </a:lnTo>
                    <a:lnTo>
                      <a:pt x="561" y="415"/>
                    </a:lnTo>
                    <a:lnTo>
                      <a:pt x="561" y="399"/>
                    </a:lnTo>
                    <a:lnTo>
                      <a:pt x="549" y="419"/>
                    </a:lnTo>
                    <a:lnTo>
                      <a:pt x="537" y="437"/>
                    </a:lnTo>
                    <a:lnTo>
                      <a:pt x="527" y="448"/>
                    </a:lnTo>
                    <a:lnTo>
                      <a:pt x="514" y="456"/>
                    </a:lnTo>
                    <a:lnTo>
                      <a:pt x="500" y="461"/>
                    </a:lnTo>
                    <a:lnTo>
                      <a:pt x="486" y="462"/>
                    </a:lnTo>
                    <a:lnTo>
                      <a:pt x="471" y="460"/>
                    </a:lnTo>
                    <a:lnTo>
                      <a:pt x="458" y="454"/>
                    </a:lnTo>
                    <a:lnTo>
                      <a:pt x="447" y="447"/>
                    </a:lnTo>
                    <a:lnTo>
                      <a:pt x="437" y="437"/>
                    </a:lnTo>
                    <a:lnTo>
                      <a:pt x="432" y="425"/>
                    </a:lnTo>
                    <a:lnTo>
                      <a:pt x="431" y="411"/>
                    </a:lnTo>
                    <a:lnTo>
                      <a:pt x="435" y="394"/>
                    </a:lnTo>
                    <a:lnTo>
                      <a:pt x="438" y="388"/>
                    </a:lnTo>
                    <a:lnTo>
                      <a:pt x="442" y="382"/>
                    </a:lnTo>
                    <a:lnTo>
                      <a:pt x="442" y="382"/>
                    </a:lnTo>
                    <a:lnTo>
                      <a:pt x="441" y="382"/>
                    </a:lnTo>
                    <a:lnTo>
                      <a:pt x="450" y="362"/>
                    </a:lnTo>
                    <a:lnTo>
                      <a:pt x="436" y="371"/>
                    </a:lnTo>
                    <a:lnTo>
                      <a:pt x="424" y="382"/>
                    </a:lnTo>
                    <a:lnTo>
                      <a:pt x="414" y="396"/>
                    </a:lnTo>
                    <a:lnTo>
                      <a:pt x="401" y="409"/>
                    </a:lnTo>
                    <a:lnTo>
                      <a:pt x="387" y="417"/>
                    </a:lnTo>
                    <a:lnTo>
                      <a:pt x="372" y="420"/>
                    </a:lnTo>
                    <a:lnTo>
                      <a:pt x="356" y="420"/>
                    </a:lnTo>
                    <a:lnTo>
                      <a:pt x="342" y="416"/>
                    </a:lnTo>
                    <a:lnTo>
                      <a:pt x="329" y="409"/>
                    </a:lnTo>
                    <a:lnTo>
                      <a:pt x="318" y="398"/>
                    </a:lnTo>
                    <a:lnTo>
                      <a:pt x="311" y="386"/>
                    </a:lnTo>
                    <a:lnTo>
                      <a:pt x="308" y="372"/>
                    </a:lnTo>
                    <a:lnTo>
                      <a:pt x="310" y="357"/>
                    </a:lnTo>
                    <a:lnTo>
                      <a:pt x="317" y="340"/>
                    </a:lnTo>
                    <a:lnTo>
                      <a:pt x="357" y="282"/>
                    </a:lnTo>
                    <a:lnTo>
                      <a:pt x="396" y="222"/>
                    </a:lnTo>
                    <a:lnTo>
                      <a:pt x="320" y="303"/>
                    </a:lnTo>
                    <a:lnTo>
                      <a:pt x="248" y="385"/>
                    </a:lnTo>
                    <a:lnTo>
                      <a:pt x="176" y="471"/>
                    </a:lnTo>
                    <a:lnTo>
                      <a:pt x="107" y="557"/>
                    </a:lnTo>
                    <a:lnTo>
                      <a:pt x="95" y="569"/>
                    </a:lnTo>
                    <a:lnTo>
                      <a:pt x="79" y="577"/>
                    </a:lnTo>
                    <a:lnTo>
                      <a:pt x="64" y="580"/>
                    </a:lnTo>
                    <a:lnTo>
                      <a:pt x="48" y="579"/>
                    </a:lnTo>
                    <a:lnTo>
                      <a:pt x="33" y="575"/>
                    </a:lnTo>
                    <a:lnTo>
                      <a:pt x="21" y="567"/>
                    </a:lnTo>
                    <a:lnTo>
                      <a:pt x="9" y="557"/>
                    </a:lnTo>
                    <a:lnTo>
                      <a:pt x="2" y="545"/>
                    </a:lnTo>
                    <a:lnTo>
                      <a:pt x="0" y="531"/>
                    </a:lnTo>
                    <a:lnTo>
                      <a:pt x="2" y="517"/>
                    </a:lnTo>
                    <a:lnTo>
                      <a:pt x="11" y="501"/>
                    </a:lnTo>
                    <a:lnTo>
                      <a:pt x="73" y="423"/>
                    </a:lnTo>
                    <a:lnTo>
                      <a:pt x="136" y="344"/>
                    </a:lnTo>
                    <a:lnTo>
                      <a:pt x="200" y="268"/>
                    </a:lnTo>
                    <a:lnTo>
                      <a:pt x="268" y="193"/>
                    </a:lnTo>
                    <a:lnTo>
                      <a:pt x="338" y="121"/>
                    </a:lnTo>
                    <a:lnTo>
                      <a:pt x="354" y="105"/>
                    </a:lnTo>
                    <a:lnTo>
                      <a:pt x="373" y="88"/>
                    </a:lnTo>
                    <a:lnTo>
                      <a:pt x="391" y="70"/>
                    </a:lnTo>
                    <a:lnTo>
                      <a:pt x="411" y="51"/>
                    </a:lnTo>
                    <a:lnTo>
                      <a:pt x="431" y="35"/>
                    </a:lnTo>
                    <a:lnTo>
                      <a:pt x="454" y="21"/>
                    </a:lnTo>
                    <a:lnTo>
                      <a:pt x="476" y="9"/>
                    </a:lnTo>
                    <a:lnTo>
                      <a:pt x="500" y="2"/>
                    </a:lnTo>
                    <a:lnTo>
                      <a:pt x="524" y="0"/>
                    </a:lnTo>
                    <a:close/>
                  </a:path>
                </a:pathLst>
              </a:custGeom>
              <a:grpFill/>
              <a:ln w="0">
                <a:no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prstClr val="black"/>
                  </a:solidFill>
                  <a:effectLst/>
                  <a:uLnTx/>
                  <a:uFillTx/>
                  <a:latin typeface="微软雅黑" panose="020B0503020204020204" pitchFamily="34" charset="-122"/>
                </a:endParaRPr>
              </a:p>
            </p:txBody>
          </p:sp>
        </p:grpSp>
        <p:grpSp>
          <p:nvGrpSpPr>
            <p:cNvPr id="75" name="Group 1378"/>
            <p:cNvGrpSpPr>
              <a:grpSpLocks noChangeAspect="1"/>
            </p:cNvGrpSpPr>
            <p:nvPr/>
          </p:nvGrpSpPr>
          <p:grpSpPr bwMode="auto">
            <a:xfrm>
              <a:off x="5963472" y="3326606"/>
              <a:ext cx="418633" cy="418633"/>
              <a:chOff x="2747" y="223"/>
              <a:chExt cx="278" cy="278"/>
            </a:xfrm>
            <a:solidFill>
              <a:srgbClr val="FFFFFF"/>
            </a:solidFill>
          </p:grpSpPr>
          <p:sp>
            <p:nvSpPr>
              <p:cNvPr id="77" name="Freeform 1380"/>
              <p:cNvSpPr/>
              <p:nvPr/>
            </p:nvSpPr>
            <p:spPr bwMode="auto">
              <a:xfrm>
                <a:off x="2747" y="223"/>
                <a:ext cx="139" cy="138"/>
              </a:xfrm>
              <a:custGeom>
                <a:avLst/>
                <a:gdLst>
                  <a:gd name="T0" fmla="*/ 782 w 1666"/>
                  <a:gd name="T1" fmla="*/ 4 h 1660"/>
                  <a:gd name="T2" fmla="*/ 898 w 1666"/>
                  <a:gd name="T3" fmla="*/ 26 h 1660"/>
                  <a:gd name="T4" fmla="*/ 1010 w 1666"/>
                  <a:gd name="T5" fmla="*/ 66 h 1660"/>
                  <a:gd name="T6" fmla="*/ 1116 w 1666"/>
                  <a:gd name="T7" fmla="*/ 127 h 1660"/>
                  <a:gd name="T8" fmla="*/ 1212 w 1666"/>
                  <a:gd name="T9" fmla="*/ 208 h 1660"/>
                  <a:gd name="T10" fmla="*/ 1290 w 1666"/>
                  <a:gd name="T11" fmla="*/ 302 h 1660"/>
                  <a:gd name="T12" fmla="*/ 1351 w 1666"/>
                  <a:gd name="T13" fmla="*/ 404 h 1660"/>
                  <a:gd name="T14" fmla="*/ 1393 w 1666"/>
                  <a:gd name="T15" fmla="*/ 513 h 1660"/>
                  <a:gd name="T16" fmla="*/ 1415 w 1666"/>
                  <a:gd name="T17" fmla="*/ 627 h 1660"/>
                  <a:gd name="T18" fmla="*/ 1419 w 1666"/>
                  <a:gd name="T19" fmla="*/ 742 h 1660"/>
                  <a:gd name="T20" fmla="*/ 1411 w 1666"/>
                  <a:gd name="T21" fmla="*/ 840 h 1660"/>
                  <a:gd name="T22" fmla="*/ 1421 w 1666"/>
                  <a:gd name="T23" fmla="*/ 918 h 1660"/>
                  <a:gd name="T24" fmla="*/ 1451 w 1666"/>
                  <a:gd name="T25" fmla="*/ 990 h 1660"/>
                  <a:gd name="T26" fmla="*/ 1499 w 1666"/>
                  <a:gd name="T27" fmla="*/ 1052 h 1660"/>
                  <a:gd name="T28" fmla="*/ 1509 w 1666"/>
                  <a:gd name="T29" fmla="*/ 1376 h 1660"/>
                  <a:gd name="T30" fmla="*/ 1264 w 1666"/>
                  <a:gd name="T31" fmla="*/ 1135 h 1660"/>
                  <a:gd name="T32" fmla="*/ 1226 w 1666"/>
                  <a:gd name="T33" fmla="*/ 1122 h 1660"/>
                  <a:gd name="T34" fmla="*/ 1187 w 1666"/>
                  <a:gd name="T35" fmla="*/ 1126 h 1660"/>
                  <a:gd name="T36" fmla="*/ 1153 w 1666"/>
                  <a:gd name="T37" fmla="*/ 1149 h 1660"/>
                  <a:gd name="T38" fmla="*/ 1130 w 1666"/>
                  <a:gd name="T39" fmla="*/ 1183 h 1660"/>
                  <a:gd name="T40" fmla="*/ 1126 w 1666"/>
                  <a:gd name="T41" fmla="*/ 1222 h 1660"/>
                  <a:gd name="T42" fmla="*/ 1139 w 1666"/>
                  <a:gd name="T43" fmla="*/ 1260 h 1660"/>
                  <a:gd name="T44" fmla="*/ 1380 w 1666"/>
                  <a:gd name="T45" fmla="*/ 1503 h 1660"/>
                  <a:gd name="T46" fmla="*/ 1055 w 1666"/>
                  <a:gd name="T47" fmla="*/ 1493 h 1660"/>
                  <a:gd name="T48" fmla="*/ 993 w 1666"/>
                  <a:gd name="T49" fmla="*/ 1445 h 1660"/>
                  <a:gd name="T50" fmla="*/ 921 w 1666"/>
                  <a:gd name="T51" fmla="*/ 1415 h 1660"/>
                  <a:gd name="T52" fmla="*/ 843 w 1666"/>
                  <a:gd name="T53" fmla="*/ 1405 h 1660"/>
                  <a:gd name="T54" fmla="*/ 745 w 1666"/>
                  <a:gd name="T55" fmla="*/ 1413 h 1660"/>
                  <a:gd name="T56" fmla="*/ 629 w 1666"/>
                  <a:gd name="T57" fmla="*/ 1409 h 1660"/>
                  <a:gd name="T58" fmla="*/ 515 w 1666"/>
                  <a:gd name="T59" fmla="*/ 1387 h 1660"/>
                  <a:gd name="T60" fmla="*/ 406 w 1666"/>
                  <a:gd name="T61" fmla="*/ 1346 h 1660"/>
                  <a:gd name="T62" fmla="*/ 302 w 1666"/>
                  <a:gd name="T63" fmla="*/ 1286 h 1660"/>
                  <a:gd name="T64" fmla="*/ 208 w 1666"/>
                  <a:gd name="T65" fmla="*/ 1207 h 1660"/>
                  <a:gd name="T66" fmla="*/ 128 w 1666"/>
                  <a:gd name="T67" fmla="*/ 1112 h 1660"/>
                  <a:gd name="T68" fmla="*/ 66 w 1666"/>
                  <a:gd name="T69" fmla="*/ 1006 h 1660"/>
                  <a:gd name="T70" fmla="*/ 26 w 1666"/>
                  <a:gd name="T71" fmla="*/ 895 h 1660"/>
                  <a:gd name="T72" fmla="*/ 4 w 1666"/>
                  <a:gd name="T73" fmla="*/ 779 h 1660"/>
                  <a:gd name="T74" fmla="*/ 1 w 1666"/>
                  <a:gd name="T75" fmla="*/ 661 h 1660"/>
                  <a:gd name="T76" fmla="*/ 12 w 1666"/>
                  <a:gd name="T77" fmla="*/ 589 h 1660"/>
                  <a:gd name="T78" fmla="*/ 31 w 1666"/>
                  <a:gd name="T79" fmla="*/ 571 h 1660"/>
                  <a:gd name="T80" fmla="*/ 55 w 1666"/>
                  <a:gd name="T81" fmla="*/ 567 h 1660"/>
                  <a:gd name="T82" fmla="*/ 80 w 1666"/>
                  <a:gd name="T83" fmla="*/ 578 h 1660"/>
                  <a:gd name="T84" fmla="*/ 322 w 1666"/>
                  <a:gd name="T85" fmla="*/ 816 h 1660"/>
                  <a:gd name="T86" fmla="*/ 381 w 1666"/>
                  <a:gd name="T87" fmla="*/ 850 h 1660"/>
                  <a:gd name="T88" fmla="*/ 445 w 1666"/>
                  <a:gd name="T89" fmla="*/ 867 h 1660"/>
                  <a:gd name="T90" fmla="*/ 513 w 1666"/>
                  <a:gd name="T91" fmla="*/ 867 h 1660"/>
                  <a:gd name="T92" fmla="*/ 577 w 1666"/>
                  <a:gd name="T93" fmla="*/ 850 h 1660"/>
                  <a:gd name="T94" fmla="*/ 638 w 1666"/>
                  <a:gd name="T95" fmla="*/ 816 h 1660"/>
                  <a:gd name="T96" fmla="*/ 796 w 1666"/>
                  <a:gd name="T97" fmla="*/ 661 h 1660"/>
                  <a:gd name="T98" fmla="*/ 839 w 1666"/>
                  <a:gd name="T99" fmla="*/ 606 h 1660"/>
                  <a:gd name="T100" fmla="*/ 864 w 1666"/>
                  <a:gd name="T101" fmla="*/ 544 h 1660"/>
                  <a:gd name="T102" fmla="*/ 873 w 1666"/>
                  <a:gd name="T103" fmla="*/ 478 h 1660"/>
                  <a:gd name="T104" fmla="*/ 864 w 1666"/>
                  <a:gd name="T105" fmla="*/ 411 h 1660"/>
                  <a:gd name="T106" fmla="*/ 839 w 1666"/>
                  <a:gd name="T107" fmla="*/ 349 h 1660"/>
                  <a:gd name="T108" fmla="*/ 796 w 1666"/>
                  <a:gd name="T109" fmla="*/ 293 h 1660"/>
                  <a:gd name="T110" fmla="*/ 573 w 1666"/>
                  <a:gd name="T111" fmla="*/ 68 h 1660"/>
                  <a:gd name="T112" fmla="*/ 570 w 1666"/>
                  <a:gd name="T113" fmla="*/ 43 h 1660"/>
                  <a:gd name="T114" fmla="*/ 581 w 1666"/>
                  <a:gd name="T115" fmla="*/ 19 h 1660"/>
                  <a:gd name="T116" fmla="*/ 605 w 1666"/>
                  <a:gd name="T117" fmla="*/ 8 h 1660"/>
                  <a:gd name="T118" fmla="*/ 722 w 1666"/>
                  <a:gd name="T119" fmla="*/ 0 h 1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666" h="1660">
                    <a:moveTo>
                      <a:pt x="722" y="0"/>
                    </a:moveTo>
                    <a:lnTo>
                      <a:pt x="782" y="4"/>
                    </a:lnTo>
                    <a:lnTo>
                      <a:pt x="841" y="12"/>
                    </a:lnTo>
                    <a:lnTo>
                      <a:pt x="898" y="26"/>
                    </a:lnTo>
                    <a:lnTo>
                      <a:pt x="955" y="44"/>
                    </a:lnTo>
                    <a:lnTo>
                      <a:pt x="1010" y="66"/>
                    </a:lnTo>
                    <a:lnTo>
                      <a:pt x="1065" y="95"/>
                    </a:lnTo>
                    <a:lnTo>
                      <a:pt x="1116" y="127"/>
                    </a:lnTo>
                    <a:lnTo>
                      <a:pt x="1165" y="165"/>
                    </a:lnTo>
                    <a:lnTo>
                      <a:pt x="1212" y="208"/>
                    </a:lnTo>
                    <a:lnTo>
                      <a:pt x="1254" y="253"/>
                    </a:lnTo>
                    <a:lnTo>
                      <a:pt x="1290" y="302"/>
                    </a:lnTo>
                    <a:lnTo>
                      <a:pt x="1323" y="351"/>
                    </a:lnTo>
                    <a:lnTo>
                      <a:pt x="1351" y="404"/>
                    </a:lnTo>
                    <a:lnTo>
                      <a:pt x="1374" y="458"/>
                    </a:lnTo>
                    <a:lnTo>
                      <a:pt x="1393" y="513"/>
                    </a:lnTo>
                    <a:lnTo>
                      <a:pt x="1406" y="570"/>
                    </a:lnTo>
                    <a:lnTo>
                      <a:pt x="1415" y="627"/>
                    </a:lnTo>
                    <a:lnTo>
                      <a:pt x="1419" y="685"/>
                    </a:lnTo>
                    <a:lnTo>
                      <a:pt x="1419" y="742"/>
                    </a:lnTo>
                    <a:lnTo>
                      <a:pt x="1413" y="800"/>
                    </a:lnTo>
                    <a:lnTo>
                      <a:pt x="1411" y="840"/>
                    </a:lnTo>
                    <a:lnTo>
                      <a:pt x="1413" y="879"/>
                    </a:lnTo>
                    <a:lnTo>
                      <a:pt x="1421" y="918"/>
                    </a:lnTo>
                    <a:lnTo>
                      <a:pt x="1433" y="954"/>
                    </a:lnTo>
                    <a:lnTo>
                      <a:pt x="1451" y="990"/>
                    </a:lnTo>
                    <a:lnTo>
                      <a:pt x="1472" y="1022"/>
                    </a:lnTo>
                    <a:lnTo>
                      <a:pt x="1499" y="1052"/>
                    </a:lnTo>
                    <a:lnTo>
                      <a:pt x="1666" y="1219"/>
                    </a:lnTo>
                    <a:lnTo>
                      <a:pt x="1509" y="1376"/>
                    </a:lnTo>
                    <a:lnTo>
                      <a:pt x="1280" y="1149"/>
                    </a:lnTo>
                    <a:lnTo>
                      <a:pt x="1264" y="1135"/>
                    </a:lnTo>
                    <a:lnTo>
                      <a:pt x="1245" y="1126"/>
                    </a:lnTo>
                    <a:lnTo>
                      <a:pt x="1226" y="1122"/>
                    </a:lnTo>
                    <a:lnTo>
                      <a:pt x="1207" y="1122"/>
                    </a:lnTo>
                    <a:lnTo>
                      <a:pt x="1187" y="1126"/>
                    </a:lnTo>
                    <a:lnTo>
                      <a:pt x="1169" y="1135"/>
                    </a:lnTo>
                    <a:lnTo>
                      <a:pt x="1153" y="1149"/>
                    </a:lnTo>
                    <a:lnTo>
                      <a:pt x="1139" y="1165"/>
                    </a:lnTo>
                    <a:lnTo>
                      <a:pt x="1130" y="1183"/>
                    </a:lnTo>
                    <a:lnTo>
                      <a:pt x="1126" y="1203"/>
                    </a:lnTo>
                    <a:lnTo>
                      <a:pt x="1126" y="1222"/>
                    </a:lnTo>
                    <a:lnTo>
                      <a:pt x="1130" y="1241"/>
                    </a:lnTo>
                    <a:lnTo>
                      <a:pt x="1139" y="1260"/>
                    </a:lnTo>
                    <a:lnTo>
                      <a:pt x="1153" y="1276"/>
                    </a:lnTo>
                    <a:lnTo>
                      <a:pt x="1380" y="1503"/>
                    </a:lnTo>
                    <a:lnTo>
                      <a:pt x="1222" y="1660"/>
                    </a:lnTo>
                    <a:lnTo>
                      <a:pt x="1055" y="1493"/>
                    </a:lnTo>
                    <a:lnTo>
                      <a:pt x="1026" y="1467"/>
                    </a:lnTo>
                    <a:lnTo>
                      <a:pt x="993" y="1445"/>
                    </a:lnTo>
                    <a:lnTo>
                      <a:pt x="957" y="1429"/>
                    </a:lnTo>
                    <a:lnTo>
                      <a:pt x="921" y="1415"/>
                    </a:lnTo>
                    <a:lnTo>
                      <a:pt x="883" y="1408"/>
                    </a:lnTo>
                    <a:lnTo>
                      <a:pt x="843" y="1405"/>
                    </a:lnTo>
                    <a:lnTo>
                      <a:pt x="803" y="1408"/>
                    </a:lnTo>
                    <a:lnTo>
                      <a:pt x="745" y="1413"/>
                    </a:lnTo>
                    <a:lnTo>
                      <a:pt x="688" y="1413"/>
                    </a:lnTo>
                    <a:lnTo>
                      <a:pt x="629" y="1409"/>
                    </a:lnTo>
                    <a:lnTo>
                      <a:pt x="572" y="1401"/>
                    </a:lnTo>
                    <a:lnTo>
                      <a:pt x="515" y="1387"/>
                    </a:lnTo>
                    <a:lnTo>
                      <a:pt x="460" y="1369"/>
                    </a:lnTo>
                    <a:lnTo>
                      <a:pt x="406" y="1346"/>
                    </a:lnTo>
                    <a:lnTo>
                      <a:pt x="352" y="1319"/>
                    </a:lnTo>
                    <a:lnTo>
                      <a:pt x="302" y="1286"/>
                    </a:lnTo>
                    <a:lnTo>
                      <a:pt x="253" y="1248"/>
                    </a:lnTo>
                    <a:lnTo>
                      <a:pt x="208" y="1207"/>
                    </a:lnTo>
                    <a:lnTo>
                      <a:pt x="166" y="1161"/>
                    </a:lnTo>
                    <a:lnTo>
                      <a:pt x="128" y="1112"/>
                    </a:lnTo>
                    <a:lnTo>
                      <a:pt x="95" y="1060"/>
                    </a:lnTo>
                    <a:lnTo>
                      <a:pt x="66" y="1006"/>
                    </a:lnTo>
                    <a:lnTo>
                      <a:pt x="44" y="951"/>
                    </a:lnTo>
                    <a:lnTo>
                      <a:pt x="26" y="895"/>
                    </a:lnTo>
                    <a:lnTo>
                      <a:pt x="12" y="837"/>
                    </a:lnTo>
                    <a:lnTo>
                      <a:pt x="4" y="779"/>
                    </a:lnTo>
                    <a:lnTo>
                      <a:pt x="0" y="720"/>
                    </a:lnTo>
                    <a:lnTo>
                      <a:pt x="1" y="661"/>
                    </a:lnTo>
                    <a:lnTo>
                      <a:pt x="8" y="602"/>
                    </a:lnTo>
                    <a:lnTo>
                      <a:pt x="12" y="589"/>
                    </a:lnTo>
                    <a:lnTo>
                      <a:pt x="20" y="578"/>
                    </a:lnTo>
                    <a:lnTo>
                      <a:pt x="31" y="571"/>
                    </a:lnTo>
                    <a:lnTo>
                      <a:pt x="43" y="567"/>
                    </a:lnTo>
                    <a:lnTo>
                      <a:pt x="55" y="567"/>
                    </a:lnTo>
                    <a:lnTo>
                      <a:pt x="68" y="570"/>
                    </a:lnTo>
                    <a:lnTo>
                      <a:pt x="80" y="578"/>
                    </a:lnTo>
                    <a:lnTo>
                      <a:pt x="295" y="793"/>
                    </a:lnTo>
                    <a:lnTo>
                      <a:pt x="322" y="816"/>
                    </a:lnTo>
                    <a:lnTo>
                      <a:pt x="350" y="835"/>
                    </a:lnTo>
                    <a:lnTo>
                      <a:pt x="381" y="850"/>
                    </a:lnTo>
                    <a:lnTo>
                      <a:pt x="413" y="861"/>
                    </a:lnTo>
                    <a:lnTo>
                      <a:pt x="445" y="867"/>
                    </a:lnTo>
                    <a:lnTo>
                      <a:pt x="479" y="870"/>
                    </a:lnTo>
                    <a:lnTo>
                      <a:pt x="513" y="867"/>
                    </a:lnTo>
                    <a:lnTo>
                      <a:pt x="546" y="861"/>
                    </a:lnTo>
                    <a:lnTo>
                      <a:pt x="577" y="850"/>
                    </a:lnTo>
                    <a:lnTo>
                      <a:pt x="608" y="835"/>
                    </a:lnTo>
                    <a:lnTo>
                      <a:pt x="638" y="816"/>
                    </a:lnTo>
                    <a:lnTo>
                      <a:pt x="664" y="793"/>
                    </a:lnTo>
                    <a:lnTo>
                      <a:pt x="796" y="661"/>
                    </a:lnTo>
                    <a:lnTo>
                      <a:pt x="819" y="634"/>
                    </a:lnTo>
                    <a:lnTo>
                      <a:pt x="839" y="606"/>
                    </a:lnTo>
                    <a:lnTo>
                      <a:pt x="853" y="575"/>
                    </a:lnTo>
                    <a:lnTo>
                      <a:pt x="864" y="544"/>
                    </a:lnTo>
                    <a:lnTo>
                      <a:pt x="871" y="511"/>
                    </a:lnTo>
                    <a:lnTo>
                      <a:pt x="873" y="478"/>
                    </a:lnTo>
                    <a:lnTo>
                      <a:pt x="871" y="444"/>
                    </a:lnTo>
                    <a:lnTo>
                      <a:pt x="864" y="411"/>
                    </a:lnTo>
                    <a:lnTo>
                      <a:pt x="853" y="380"/>
                    </a:lnTo>
                    <a:lnTo>
                      <a:pt x="839" y="349"/>
                    </a:lnTo>
                    <a:lnTo>
                      <a:pt x="819" y="320"/>
                    </a:lnTo>
                    <a:lnTo>
                      <a:pt x="796" y="293"/>
                    </a:lnTo>
                    <a:lnTo>
                      <a:pt x="581" y="80"/>
                    </a:lnTo>
                    <a:lnTo>
                      <a:pt x="573" y="68"/>
                    </a:lnTo>
                    <a:lnTo>
                      <a:pt x="569" y="55"/>
                    </a:lnTo>
                    <a:lnTo>
                      <a:pt x="570" y="43"/>
                    </a:lnTo>
                    <a:lnTo>
                      <a:pt x="573" y="31"/>
                    </a:lnTo>
                    <a:lnTo>
                      <a:pt x="581" y="19"/>
                    </a:lnTo>
                    <a:lnTo>
                      <a:pt x="592" y="12"/>
                    </a:lnTo>
                    <a:lnTo>
                      <a:pt x="605" y="8"/>
                    </a:lnTo>
                    <a:lnTo>
                      <a:pt x="664" y="2"/>
                    </a:lnTo>
                    <a:lnTo>
                      <a:pt x="722" y="0"/>
                    </a:lnTo>
                    <a:close/>
                  </a:path>
                </a:pathLst>
              </a:custGeom>
              <a:grpFill/>
              <a:ln w="0">
                <a:no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prstClr val="black"/>
                  </a:solidFill>
                  <a:effectLst/>
                  <a:uLnTx/>
                  <a:uFillTx/>
                  <a:latin typeface="微软雅黑" panose="020B0503020204020204" pitchFamily="34" charset="-122"/>
                </a:endParaRPr>
              </a:p>
            </p:txBody>
          </p:sp>
          <p:sp>
            <p:nvSpPr>
              <p:cNvPr id="78" name="Freeform 1381"/>
              <p:cNvSpPr/>
              <p:nvPr/>
            </p:nvSpPr>
            <p:spPr bwMode="auto">
              <a:xfrm>
                <a:off x="2888" y="364"/>
                <a:ext cx="125" cy="124"/>
              </a:xfrm>
              <a:custGeom>
                <a:avLst/>
                <a:gdLst>
                  <a:gd name="T0" fmla="*/ 445 w 1500"/>
                  <a:gd name="T1" fmla="*/ 0 h 1494"/>
                  <a:gd name="T2" fmla="*/ 1409 w 1500"/>
                  <a:gd name="T3" fmla="*/ 961 h 1494"/>
                  <a:gd name="T4" fmla="*/ 1436 w 1500"/>
                  <a:gd name="T5" fmla="*/ 991 h 1494"/>
                  <a:gd name="T6" fmla="*/ 1457 w 1500"/>
                  <a:gd name="T7" fmla="*/ 1023 h 1494"/>
                  <a:gd name="T8" fmla="*/ 1474 w 1500"/>
                  <a:gd name="T9" fmla="*/ 1056 h 1494"/>
                  <a:gd name="T10" fmla="*/ 1487 w 1500"/>
                  <a:gd name="T11" fmla="*/ 1091 h 1494"/>
                  <a:gd name="T12" fmla="*/ 1496 w 1500"/>
                  <a:gd name="T13" fmla="*/ 1127 h 1494"/>
                  <a:gd name="T14" fmla="*/ 1500 w 1500"/>
                  <a:gd name="T15" fmla="*/ 1164 h 1494"/>
                  <a:gd name="T16" fmla="*/ 1500 w 1500"/>
                  <a:gd name="T17" fmla="*/ 1201 h 1494"/>
                  <a:gd name="T18" fmla="*/ 1496 w 1500"/>
                  <a:gd name="T19" fmla="*/ 1237 h 1494"/>
                  <a:gd name="T20" fmla="*/ 1487 w 1500"/>
                  <a:gd name="T21" fmla="*/ 1273 h 1494"/>
                  <a:gd name="T22" fmla="*/ 1473 w 1500"/>
                  <a:gd name="T23" fmla="*/ 1309 h 1494"/>
                  <a:gd name="T24" fmla="*/ 1456 w 1500"/>
                  <a:gd name="T25" fmla="*/ 1342 h 1494"/>
                  <a:gd name="T26" fmla="*/ 1435 w 1500"/>
                  <a:gd name="T27" fmla="*/ 1374 h 1494"/>
                  <a:gd name="T28" fmla="*/ 1408 w 1500"/>
                  <a:gd name="T29" fmla="*/ 1403 h 1494"/>
                  <a:gd name="T30" fmla="*/ 1379 w 1500"/>
                  <a:gd name="T31" fmla="*/ 1429 h 1494"/>
                  <a:gd name="T32" fmla="*/ 1347 w 1500"/>
                  <a:gd name="T33" fmla="*/ 1450 h 1494"/>
                  <a:gd name="T34" fmla="*/ 1314 w 1500"/>
                  <a:gd name="T35" fmla="*/ 1468 h 1494"/>
                  <a:gd name="T36" fmla="*/ 1278 w 1500"/>
                  <a:gd name="T37" fmla="*/ 1481 h 1494"/>
                  <a:gd name="T38" fmla="*/ 1242 w 1500"/>
                  <a:gd name="T39" fmla="*/ 1490 h 1494"/>
                  <a:gd name="T40" fmla="*/ 1206 w 1500"/>
                  <a:gd name="T41" fmla="*/ 1494 h 1494"/>
                  <a:gd name="T42" fmla="*/ 1169 w 1500"/>
                  <a:gd name="T43" fmla="*/ 1494 h 1494"/>
                  <a:gd name="T44" fmla="*/ 1132 w 1500"/>
                  <a:gd name="T45" fmla="*/ 1490 h 1494"/>
                  <a:gd name="T46" fmla="*/ 1095 w 1500"/>
                  <a:gd name="T47" fmla="*/ 1482 h 1494"/>
                  <a:gd name="T48" fmla="*/ 1061 w 1500"/>
                  <a:gd name="T49" fmla="*/ 1469 h 1494"/>
                  <a:gd name="T50" fmla="*/ 1027 w 1500"/>
                  <a:gd name="T51" fmla="*/ 1451 h 1494"/>
                  <a:gd name="T52" fmla="*/ 995 w 1500"/>
                  <a:gd name="T53" fmla="*/ 1430 h 1494"/>
                  <a:gd name="T54" fmla="*/ 966 w 1500"/>
                  <a:gd name="T55" fmla="*/ 1403 h 1494"/>
                  <a:gd name="T56" fmla="*/ 0 w 1500"/>
                  <a:gd name="T57" fmla="*/ 441 h 1494"/>
                  <a:gd name="T58" fmla="*/ 157 w 1500"/>
                  <a:gd name="T59" fmla="*/ 284 h 1494"/>
                  <a:gd name="T60" fmla="*/ 1095 w 1500"/>
                  <a:gd name="T61" fmla="*/ 1219 h 1494"/>
                  <a:gd name="T62" fmla="*/ 1112 w 1500"/>
                  <a:gd name="T63" fmla="*/ 1231 h 1494"/>
                  <a:gd name="T64" fmla="*/ 1130 w 1500"/>
                  <a:gd name="T65" fmla="*/ 1240 h 1494"/>
                  <a:gd name="T66" fmla="*/ 1150 w 1500"/>
                  <a:gd name="T67" fmla="*/ 1245 h 1494"/>
                  <a:gd name="T68" fmla="*/ 1169 w 1500"/>
                  <a:gd name="T69" fmla="*/ 1245 h 1494"/>
                  <a:gd name="T70" fmla="*/ 1188 w 1500"/>
                  <a:gd name="T71" fmla="*/ 1240 h 1494"/>
                  <a:gd name="T72" fmla="*/ 1207 w 1500"/>
                  <a:gd name="T73" fmla="*/ 1231 h 1494"/>
                  <a:gd name="T74" fmla="*/ 1224 w 1500"/>
                  <a:gd name="T75" fmla="*/ 1219 h 1494"/>
                  <a:gd name="T76" fmla="*/ 1236 w 1500"/>
                  <a:gd name="T77" fmla="*/ 1202 h 1494"/>
                  <a:gd name="T78" fmla="*/ 1246 w 1500"/>
                  <a:gd name="T79" fmla="*/ 1183 h 1494"/>
                  <a:gd name="T80" fmla="*/ 1250 w 1500"/>
                  <a:gd name="T81" fmla="*/ 1164 h 1494"/>
                  <a:gd name="T82" fmla="*/ 1250 w 1500"/>
                  <a:gd name="T83" fmla="*/ 1145 h 1494"/>
                  <a:gd name="T84" fmla="*/ 1246 w 1500"/>
                  <a:gd name="T85" fmla="*/ 1125 h 1494"/>
                  <a:gd name="T86" fmla="*/ 1236 w 1500"/>
                  <a:gd name="T87" fmla="*/ 1107 h 1494"/>
                  <a:gd name="T88" fmla="*/ 1224 w 1500"/>
                  <a:gd name="T89" fmla="*/ 1091 h 1494"/>
                  <a:gd name="T90" fmla="*/ 286 w 1500"/>
                  <a:gd name="T91" fmla="*/ 156 h 1494"/>
                  <a:gd name="T92" fmla="*/ 445 w 1500"/>
                  <a:gd name="T93" fmla="*/ 0 h 1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500" h="1494">
                    <a:moveTo>
                      <a:pt x="445" y="0"/>
                    </a:moveTo>
                    <a:lnTo>
                      <a:pt x="1409" y="961"/>
                    </a:lnTo>
                    <a:lnTo>
                      <a:pt x="1436" y="991"/>
                    </a:lnTo>
                    <a:lnTo>
                      <a:pt x="1457" y="1023"/>
                    </a:lnTo>
                    <a:lnTo>
                      <a:pt x="1474" y="1056"/>
                    </a:lnTo>
                    <a:lnTo>
                      <a:pt x="1487" y="1091"/>
                    </a:lnTo>
                    <a:lnTo>
                      <a:pt x="1496" y="1127"/>
                    </a:lnTo>
                    <a:lnTo>
                      <a:pt x="1500" y="1164"/>
                    </a:lnTo>
                    <a:lnTo>
                      <a:pt x="1500" y="1201"/>
                    </a:lnTo>
                    <a:lnTo>
                      <a:pt x="1496" y="1237"/>
                    </a:lnTo>
                    <a:lnTo>
                      <a:pt x="1487" y="1273"/>
                    </a:lnTo>
                    <a:lnTo>
                      <a:pt x="1473" y="1309"/>
                    </a:lnTo>
                    <a:lnTo>
                      <a:pt x="1456" y="1342"/>
                    </a:lnTo>
                    <a:lnTo>
                      <a:pt x="1435" y="1374"/>
                    </a:lnTo>
                    <a:lnTo>
                      <a:pt x="1408" y="1403"/>
                    </a:lnTo>
                    <a:lnTo>
                      <a:pt x="1379" y="1429"/>
                    </a:lnTo>
                    <a:lnTo>
                      <a:pt x="1347" y="1450"/>
                    </a:lnTo>
                    <a:lnTo>
                      <a:pt x="1314" y="1468"/>
                    </a:lnTo>
                    <a:lnTo>
                      <a:pt x="1278" y="1481"/>
                    </a:lnTo>
                    <a:lnTo>
                      <a:pt x="1242" y="1490"/>
                    </a:lnTo>
                    <a:lnTo>
                      <a:pt x="1206" y="1494"/>
                    </a:lnTo>
                    <a:lnTo>
                      <a:pt x="1169" y="1494"/>
                    </a:lnTo>
                    <a:lnTo>
                      <a:pt x="1132" y="1490"/>
                    </a:lnTo>
                    <a:lnTo>
                      <a:pt x="1095" y="1482"/>
                    </a:lnTo>
                    <a:lnTo>
                      <a:pt x="1061" y="1469"/>
                    </a:lnTo>
                    <a:lnTo>
                      <a:pt x="1027" y="1451"/>
                    </a:lnTo>
                    <a:lnTo>
                      <a:pt x="995" y="1430"/>
                    </a:lnTo>
                    <a:lnTo>
                      <a:pt x="966" y="1403"/>
                    </a:lnTo>
                    <a:lnTo>
                      <a:pt x="0" y="441"/>
                    </a:lnTo>
                    <a:lnTo>
                      <a:pt x="157" y="284"/>
                    </a:lnTo>
                    <a:lnTo>
                      <a:pt x="1095" y="1219"/>
                    </a:lnTo>
                    <a:lnTo>
                      <a:pt x="1112" y="1231"/>
                    </a:lnTo>
                    <a:lnTo>
                      <a:pt x="1130" y="1240"/>
                    </a:lnTo>
                    <a:lnTo>
                      <a:pt x="1150" y="1245"/>
                    </a:lnTo>
                    <a:lnTo>
                      <a:pt x="1169" y="1245"/>
                    </a:lnTo>
                    <a:lnTo>
                      <a:pt x="1188" y="1240"/>
                    </a:lnTo>
                    <a:lnTo>
                      <a:pt x="1207" y="1231"/>
                    </a:lnTo>
                    <a:lnTo>
                      <a:pt x="1224" y="1219"/>
                    </a:lnTo>
                    <a:lnTo>
                      <a:pt x="1236" y="1202"/>
                    </a:lnTo>
                    <a:lnTo>
                      <a:pt x="1246" y="1183"/>
                    </a:lnTo>
                    <a:lnTo>
                      <a:pt x="1250" y="1164"/>
                    </a:lnTo>
                    <a:lnTo>
                      <a:pt x="1250" y="1145"/>
                    </a:lnTo>
                    <a:lnTo>
                      <a:pt x="1246" y="1125"/>
                    </a:lnTo>
                    <a:lnTo>
                      <a:pt x="1236" y="1107"/>
                    </a:lnTo>
                    <a:lnTo>
                      <a:pt x="1224" y="1091"/>
                    </a:lnTo>
                    <a:lnTo>
                      <a:pt x="286" y="156"/>
                    </a:lnTo>
                    <a:lnTo>
                      <a:pt x="445" y="0"/>
                    </a:lnTo>
                    <a:close/>
                  </a:path>
                </a:pathLst>
              </a:custGeom>
              <a:grpFill/>
              <a:ln w="0">
                <a:no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prstClr val="black"/>
                  </a:solidFill>
                  <a:effectLst/>
                  <a:uLnTx/>
                  <a:uFillTx/>
                  <a:latin typeface="微软雅黑" panose="020B0503020204020204" pitchFamily="34" charset="-122"/>
                </a:endParaRPr>
              </a:p>
            </p:txBody>
          </p:sp>
          <p:sp>
            <p:nvSpPr>
              <p:cNvPr id="79" name="Freeform 1382"/>
              <p:cNvSpPr/>
              <p:nvPr/>
            </p:nvSpPr>
            <p:spPr bwMode="auto">
              <a:xfrm>
                <a:off x="2748" y="225"/>
                <a:ext cx="277" cy="276"/>
              </a:xfrm>
              <a:custGeom>
                <a:avLst/>
                <a:gdLst>
                  <a:gd name="T0" fmla="*/ 3117 w 3324"/>
                  <a:gd name="T1" fmla="*/ 0 h 3313"/>
                  <a:gd name="T2" fmla="*/ 3324 w 3324"/>
                  <a:gd name="T3" fmla="*/ 207 h 3313"/>
                  <a:gd name="T4" fmla="*/ 2908 w 3324"/>
                  <a:gd name="T5" fmla="*/ 1036 h 3313"/>
                  <a:gd name="T6" fmla="*/ 2491 w 3324"/>
                  <a:gd name="T7" fmla="*/ 1036 h 3313"/>
                  <a:gd name="T8" fmla="*/ 1359 w 3324"/>
                  <a:gd name="T9" fmla="*/ 2161 h 3313"/>
                  <a:gd name="T10" fmla="*/ 1567 w 3324"/>
                  <a:gd name="T11" fmla="*/ 2368 h 3313"/>
                  <a:gd name="T12" fmla="*/ 746 w 3324"/>
                  <a:gd name="T13" fmla="*/ 3186 h 3313"/>
                  <a:gd name="T14" fmla="*/ 711 w 3324"/>
                  <a:gd name="T15" fmla="*/ 3217 h 3313"/>
                  <a:gd name="T16" fmla="*/ 673 w 3324"/>
                  <a:gd name="T17" fmla="*/ 3245 h 3313"/>
                  <a:gd name="T18" fmla="*/ 633 w 3324"/>
                  <a:gd name="T19" fmla="*/ 3267 h 3313"/>
                  <a:gd name="T20" fmla="*/ 591 w 3324"/>
                  <a:gd name="T21" fmla="*/ 3285 h 3313"/>
                  <a:gd name="T22" fmla="*/ 548 w 3324"/>
                  <a:gd name="T23" fmla="*/ 3300 h 3313"/>
                  <a:gd name="T24" fmla="*/ 504 w 3324"/>
                  <a:gd name="T25" fmla="*/ 3308 h 3313"/>
                  <a:gd name="T26" fmla="*/ 460 w 3324"/>
                  <a:gd name="T27" fmla="*/ 3313 h 3313"/>
                  <a:gd name="T28" fmla="*/ 415 w 3324"/>
                  <a:gd name="T29" fmla="*/ 3313 h 3313"/>
                  <a:gd name="T30" fmla="*/ 370 w 3324"/>
                  <a:gd name="T31" fmla="*/ 3308 h 3313"/>
                  <a:gd name="T32" fmla="*/ 326 w 3324"/>
                  <a:gd name="T33" fmla="*/ 3300 h 3313"/>
                  <a:gd name="T34" fmla="*/ 283 w 3324"/>
                  <a:gd name="T35" fmla="*/ 3285 h 3313"/>
                  <a:gd name="T36" fmla="*/ 241 w 3324"/>
                  <a:gd name="T37" fmla="*/ 3267 h 3313"/>
                  <a:gd name="T38" fmla="*/ 201 w 3324"/>
                  <a:gd name="T39" fmla="*/ 3245 h 3313"/>
                  <a:gd name="T40" fmla="*/ 164 w 3324"/>
                  <a:gd name="T41" fmla="*/ 3217 h 3313"/>
                  <a:gd name="T42" fmla="*/ 128 w 3324"/>
                  <a:gd name="T43" fmla="*/ 3186 h 3313"/>
                  <a:gd name="T44" fmla="*/ 96 w 3324"/>
                  <a:gd name="T45" fmla="*/ 3150 h 3313"/>
                  <a:gd name="T46" fmla="*/ 69 w 3324"/>
                  <a:gd name="T47" fmla="*/ 3112 h 3313"/>
                  <a:gd name="T48" fmla="*/ 46 w 3324"/>
                  <a:gd name="T49" fmla="*/ 3073 h 3313"/>
                  <a:gd name="T50" fmla="*/ 28 w 3324"/>
                  <a:gd name="T51" fmla="*/ 3031 h 3313"/>
                  <a:gd name="T52" fmla="*/ 13 w 3324"/>
                  <a:gd name="T53" fmla="*/ 2988 h 3313"/>
                  <a:gd name="T54" fmla="*/ 4 w 3324"/>
                  <a:gd name="T55" fmla="*/ 2944 h 3313"/>
                  <a:gd name="T56" fmla="*/ 0 w 3324"/>
                  <a:gd name="T57" fmla="*/ 2899 h 3313"/>
                  <a:gd name="T58" fmla="*/ 0 w 3324"/>
                  <a:gd name="T59" fmla="*/ 2855 h 3313"/>
                  <a:gd name="T60" fmla="*/ 4 w 3324"/>
                  <a:gd name="T61" fmla="*/ 2811 h 3313"/>
                  <a:gd name="T62" fmla="*/ 13 w 3324"/>
                  <a:gd name="T63" fmla="*/ 2767 h 3313"/>
                  <a:gd name="T64" fmla="*/ 28 w 3324"/>
                  <a:gd name="T65" fmla="*/ 2723 h 3313"/>
                  <a:gd name="T66" fmla="*/ 46 w 3324"/>
                  <a:gd name="T67" fmla="*/ 2683 h 3313"/>
                  <a:gd name="T68" fmla="*/ 69 w 3324"/>
                  <a:gd name="T69" fmla="*/ 2642 h 3313"/>
                  <a:gd name="T70" fmla="*/ 96 w 3324"/>
                  <a:gd name="T71" fmla="*/ 2604 h 3313"/>
                  <a:gd name="T72" fmla="*/ 128 w 3324"/>
                  <a:gd name="T73" fmla="*/ 2569 h 3313"/>
                  <a:gd name="T74" fmla="*/ 948 w 3324"/>
                  <a:gd name="T75" fmla="*/ 1752 h 3313"/>
                  <a:gd name="T76" fmla="*/ 1152 w 3324"/>
                  <a:gd name="T77" fmla="*/ 1954 h 3313"/>
                  <a:gd name="T78" fmla="*/ 2284 w 3324"/>
                  <a:gd name="T79" fmla="*/ 829 h 3313"/>
                  <a:gd name="T80" fmla="*/ 2284 w 3324"/>
                  <a:gd name="T81" fmla="*/ 414 h 3313"/>
                  <a:gd name="T82" fmla="*/ 3117 w 3324"/>
                  <a:gd name="T83" fmla="*/ 0 h 3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324" h="3313">
                    <a:moveTo>
                      <a:pt x="3117" y="0"/>
                    </a:moveTo>
                    <a:lnTo>
                      <a:pt x="3324" y="207"/>
                    </a:lnTo>
                    <a:lnTo>
                      <a:pt x="2908" y="1036"/>
                    </a:lnTo>
                    <a:lnTo>
                      <a:pt x="2491" y="1036"/>
                    </a:lnTo>
                    <a:lnTo>
                      <a:pt x="1359" y="2161"/>
                    </a:lnTo>
                    <a:lnTo>
                      <a:pt x="1567" y="2368"/>
                    </a:lnTo>
                    <a:lnTo>
                      <a:pt x="746" y="3186"/>
                    </a:lnTo>
                    <a:lnTo>
                      <a:pt x="711" y="3217"/>
                    </a:lnTo>
                    <a:lnTo>
                      <a:pt x="673" y="3245"/>
                    </a:lnTo>
                    <a:lnTo>
                      <a:pt x="633" y="3267"/>
                    </a:lnTo>
                    <a:lnTo>
                      <a:pt x="591" y="3285"/>
                    </a:lnTo>
                    <a:lnTo>
                      <a:pt x="548" y="3300"/>
                    </a:lnTo>
                    <a:lnTo>
                      <a:pt x="504" y="3308"/>
                    </a:lnTo>
                    <a:lnTo>
                      <a:pt x="460" y="3313"/>
                    </a:lnTo>
                    <a:lnTo>
                      <a:pt x="415" y="3313"/>
                    </a:lnTo>
                    <a:lnTo>
                      <a:pt x="370" y="3308"/>
                    </a:lnTo>
                    <a:lnTo>
                      <a:pt x="326" y="3300"/>
                    </a:lnTo>
                    <a:lnTo>
                      <a:pt x="283" y="3285"/>
                    </a:lnTo>
                    <a:lnTo>
                      <a:pt x="241" y="3267"/>
                    </a:lnTo>
                    <a:lnTo>
                      <a:pt x="201" y="3245"/>
                    </a:lnTo>
                    <a:lnTo>
                      <a:pt x="164" y="3217"/>
                    </a:lnTo>
                    <a:lnTo>
                      <a:pt x="128" y="3186"/>
                    </a:lnTo>
                    <a:lnTo>
                      <a:pt x="96" y="3150"/>
                    </a:lnTo>
                    <a:lnTo>
                      <a:pt x="69" y="3112"/>
                    </a:lnTo>
                    <a:lnTo>
                      <a:pt x="46" y="3073"/>
                    </a:lnTo>
                    <a:lnTo>
                      <a:pt x="28" y="3031"/>
                    </a:lnTo>
                    <a:lnTo>
                      <a:pt x="13" y="2988"/>
                    </a:lnTo>
                    <a:lnTo>
                      <a:pt x="4" y="2944"/>
                    </a:lnTo>
                    <a:lnTo>
                      <a:pt x="0" y="2899"/>
                    </a:lnTo>
                    <a:lnTo>
                      <a:pt x="0" y="2855"/>
                    </a:lnTo>
                    <a:lnTo>
                      <a:pt x="4" y="2811"/>
                    </a:lnTo>
                    <a:lnTo>
                      <a:pt x="13" y="2767"/>
                    </a:lnTo>
                    <a:lnTo>
                      <a:pt x="28" y="2723"/>
                    </a:lnTo>
                    <a:lnTo>
                      <a:pt x="46" y="2683"/>
                    </a:lnTo>
                    <a:lnTo>
                      <a:pt x="69" y="2642"/>
                    </a:lnTo>
                    <a:lnTo>
                      <a:pt x="96" y="2604"/>
                    </a:lnTo>
                    <a:lnTo>
                      <a:pt x="128" y="2569"/>
                    </a:lnTo>
                    <a:lnTo>
                      <a:pt x="948" y="1752"/>
                    </a:lnTo>
                    <a:lnTo>
                      <a:pt x="1152" y="1954"/>
                    </a:lnTo>
                    <a:lnTo>
                      <a:pt x="2284" y="829"/>
                    </a:lnTo>
                    <a:lnTo>
                      <a:pt x="2284" y="414"/>
                    </a:lnTo>
                    <a:lnTo>
                      <a:pt x="3117" y="0"/>
                    </a:lnTo>
                    <a:close/>
                  </a:path>
                </a:pathLst>
              </a:custGeom>
              <a:grpFill/>
              <a:ln w="0">
                <a:no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prstClr val="black"/>
                  </a:solidFill>
                  <a:effectLst/>
                  <a:uLnTx/>
                  <a:uFillTx/>
                  <a:latin typeface="微软雅黑" panose="020B0503020204020204" pitchFamily="34" charset="-122"/>
                </a:endParaRPr>
              </a:p>
            </p:txBody>
          </p:sp>
        </p:grpSp>
        <p:sp>
          <p:nvSpPr>
            <p:cNvPr id="76" name="Freeform 1233"/>
            <p:cNvSpPr>
              <a:spLocks noEditPoints="1"/>
            </p:cNvSpPr>
            <p:nvPr/>
          </p:nvSpPr>
          <p:spPr bwMode="auto">
            <a:xfrm>
              <a:off x="5929313" y="4830763"/>
              <a:ext cx="487362" cy="485775"/>
            </a:xfrm>
            <a:custGeom>
              <a:avLst/>
              <a:gdLst>
                <a:gd name="T0" fmla="*/ 2009371610 w 6560"/>
                <a:gd name="T1" fmla="*/ 1718454996 h 6556"/>
                <a:gd name="T2" fmla="*/ 2147483646 w 6560"/>
                <a:gd name="T3" fmla="*/ 2014247884 h 6556"/>
                <a:gd name="T4" fmla="*/ 2147483646 w 6560"/>
                <a:gd name="T5" fmla="*/ 2108905322 h 6556"/>
                <a:gd name="T6" fmla="*/ 2147483646 w 6560"/>
                <a:gd name="T7" fmla="*/ 2147483646 h 6556"/>
                <a:gd name="T8" fmla="*/ 1858022826 w 6560"/>
                <a:gd name="T9" fmla="*/ 2126852989 h 6556"/>
                <a:gd name="T10" fmla="*/ 1868686396 w 6560"/>
                <a:gd name="T11" fmla="*/ 1702950505 h 6556"/>
                <a:gd name="T12" fmla="*/ 1966717331 w 6560"/>
                <a:gd name="T13" fmla="*/ 1507118642 h 6556"/>
                <a:gd name="T14" fmla="*/ 1697649748 w 6560"/>
                <a:gd name="T15" fmla="*/ 1619311994 h 6556"/>
                <a:gd name="T16" fmla="*/ 1536459819 w 6560"/>
                <a:gd name="T17" fmla="*/ 1857583520 h 6556"/>
                <a:gd name="T18" fmla="*/ 1536459819 w 6560"/>
                <a:gd name="T19" fmla="*/ 2147483646 h 6556"/>
                <a:gd name="T20" fmla="*/ 1697649748 w 6560"/>
                <a:gd name="T21" fmla="*/ 2147483646 h 6556"/>
                <a:gd name="T22" fmla="*/ 1966717331 w 6560"/>
                <a:gd name="T23" fmla="*/ 2147483646 h 6556"/>
                <a:gd name="T24" fmla="*/ 2147483646 w 6560"/>
                <a:gd name="T25" fmla="*/ 2147483646 h 6556"/>
                <a:gd name="T26" fmla="*/ 2147483646 w 6560"/>
                <a:gd name="T27" fmla="*/ 2147483646 h 6556"/>
                <a:gd name="T28" fmla="*/ 2147483646 w 6560"/>
                <a:gd name="T29" fmla="*/ 1955090403 h 6556"/>
                <a:gd name="T30" fmla="*/ 2147483646 w 6560"/>
                <a:gd name="T31" fmla="*/ 1687451496 h 6556"/>
                <a:gd name="T32" fmla="*/ 2147483646 w 6560"/>
                <a:gd name="T33" fmla="*/ 1527108624 h 6556"/>
                <a:gd name="T34" fmla="*/ 1177160282 w 6560"/>
                <a:gd name="T35" fmla="*/ 1838812347 h 6556"/>
                <a:gd name="T36" fmla="*/ 336333122 w 6560"/>
                <a:gd name="T37" fmla="*/ 1838812347 h 6556"/>
                <a:gd name="T38" fmla="*/ 2147483646 w 6560"/>
                <a:gd name="T39" fmla="*/ 1375336094 h 6556"/>
                <a:gd name="T40" fmla="*/ 2147483646 w 6560"/>
                <a:gd name="T41" fmla="*/ 1552402267 h 6556"/>
                <a:gd name="T42" fmla="*/ 2147483646 w 6560"/>
                <a:gd name="T43" fmla="*/ 1837181711 h 6556"/>
                <a:gd name="T44" fmla="*/ 2147483646 w 6560"/>
                <a:gd name="T45" fmla="*/ 2147483646 h 6556"/>
                <a:gd name="T46" fmla="*/ 2147483646 w 6560"/>
                <a:gd name="T47" fmla="*/ 2147483646 h 6556"/>
                <a:gd name="T48" fmla="*/ 2147483646 w 6560"/>
                <a:gd name="T49" fmla="*/ 2147483646 h 6556"/>
                <a:gd name="T50" fmla="*/ 1902730340 w 6560"/>
                <a:gd name="T51" fmla="*/ 2147483646 h 6556"/>
                <a:gd name="T52" fmla="*/ 1603316896 w 6560"/>
                <a:gd name="T53" fmla="*/ 2147483646 h 6556"/>
                <a:gd name="T54" fmla="*/ 1403976477 w 6560"/>
                <a:gd name="T55" fmla="*/ 2147483646 h 6556"/>
                <a:gd name="T56" fmla="*/ 1347374507 w 6560"/>
                <a:gd name="T57" fmla="*/ 1948562524 h 6556"/>
                <a:gd name="T58" fmla="*/ 1456069011 w 6560"/>
                <a:gd name="T59" fmla="*/ 1638083167 h 6556"/>
                <a:gd name="T60" fmla="*/ 1694371199 w 6560"/>
                <a:gd name="T61" fmla="*/ 1419807106 h 6556"/>
                <a:gd name="T62" fmla="*/ 2018395905 w 6560"/>
                <a:gd name="T63" fmla="*/ 1337799157 h 6556"/>
                <a:gd name="T64" fmla="*/ 840827160 w 6560"/>
                <a:gd name="T65" fmla="*/ 1003656867 h 6556"/>
                <a:gd name="T66" fmla="*/ 672660673 w 6560"/>
                <a:gd name="T67" fmla="*/ 1003656867 h 6556"/>
                <a:gd name="T68" fmla="*/ 251835844 w 6560"/>
                <a:gd name="T69" fmla="*/ 418192628 h 6556"/>
                <a:gd name="T70" fmla="*/ 321563008 w 6560"/>
                <a:gd name="T71" fmla="*/ 552824620 h 6556"/>
                <a:gd name="T72" fmla="*/ 473734214 w 6560"/>
                <a:gd name="T73" fmla="*/ 576493111 h 6556"/>
                <a:gd name="T74" fmla="*/ 579967021 w 6560"/>
                <a:gd name="T75" fmla="*/ 470822229 h 6556"/>
                <a:gd name="T76" fmla="*/ 1599210425 w 6560"/>
                <a:gd name="T77" fmla="*/ 444710563 h 6556"/>
                <a:gd name="T78" fmla="*/ 1688625453 w 6560"/>
                <a:gd name="T79" fmla="*/ 566698550 h 6556"/>
                <a:gd name="T80" fmla="*/ 1843258284 w 6560"/>
                <a:gd name="T81" fmla="*/ 566698550 h 6556"/>
                <a:gd name="T82" fmla="*/ 1931442500 w 6560"/>
                <a:gd name="T83" fmla="*/ 444710563 h 6556"/>
                <a:gd name="T84" fmla="*/ 2087714680 w 6560"/>
                <a:gd name="T85" fmla="*/ 355362196 h 6556"/>
                <a:gd name="T86" fmla="*/ 2147483646 w 6560"/>
                <a:gd name="T87" fmla="*/ 488775379 h 6556"/>
                <a:gd name="T88" fmla="*/ 168574950 w 6560"/>
                <a:gd name="T89" fmla="*/ 1989360584 h 6556"/>
                <a:gd name="T90" fmla="*/ 182522641 w 6560"/>
                <a:gd name="T91" fmla="*/ 2147483646 h 6556"/>
                <a:gd name="T92" fmla="*/ 35274756 w 6560"/>
                <a:gd name="T93" fmla="*/ 2098292664 h 6556"/>
                <a:gd name="T94" fmla="*/ 2461698 w 6560"/>
                <a:gd name="T95" fmla="*/ 488775379 h 6556"/>
                <a:gd name="T96" fmla="*/ 98030935 w 6560"/>
                <a:gd name="T97" fmla="*/ 355362196 h 6556"/>
                <a:gd name="T98" fmla="*/ 1802243280 w 6560"/>
                <a:gd name="T99" fmla="*/ 8976538 h 6556"/>
                <a:gd name="T100" fmla="*/ 1849820955 w 6560"/>
                <a:gd name="T101" fmla="*/ 418192628 h 6556"/>
                <a:gd name="T102" fmla="*/ 1785017113 w 6560"/>
                <a:gd name="T103" fmla="*/ 499382480 h 6556"/>
                <a:gd name="T104" fmla="*/ 1690270226 w 6560"/>
                <a:gd name="T105" fmla="*/ 454499715 h 6556"/>
                <a:gd name="T106" fmla="*/ 1700111446 w 6560"/>
                <a:gd name="T107" fmla="*/ 31821523 h 6556"/>
                <a:gd name="T108" fmla="*/ 439281807 w 6560"/>
                <a:gd name="T109" fmla="*/ 2448659 h 6556"/>
                <a:gd name="T110" fmla="*/ 504908072 w 6560"/>
                <a:gd name="T111" fmla="*/ 83638511 h 6556"/>
                <a:gd name="T112" fmla="*/ 457330397 w 6560"/>
                <a:gd name="T113" fmla="*/ 492854600 h 6556"/>
                <a:gd name="T114" fmla="*/ 355198564 w 6560"/>
                <a:gd name="T115" fmla="*/ 470004132 h 6556"/>
                <a:gd name="T116" fmla="*/ 345351845 w 6560"/>
                <a:gd name="T117" fmla="*/ 47326014 h 655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6560" h="6556">
                  <a:moveTo>
                    <a:pt x="4715" y="4098"/>
                  </a:moveTo>
                  <a:lnTo>
                    <a:pt x="4761" y="4102"/>
                  </a:lnTo>
                  <a:lnTo>
                    <a:pt x="4805" y="4118"/>
                  </a:lnTo>
                  <a:lnTo>
                    <a:pt x="4843" y="4142"/>
                  </a:lnTo>
                  <a:lnTo>
                    <a:pt x="4875" y="4174"/>
                  </a:lnTo>
                  <a:lnTo>
                    <a:pt x="4899" y="4212"/>
                  </a:lnTo>
                  <a:lnTo>
                    <a:pt x="4915" y="4256"/>
                  </a:lnTo>
                  <a:lnTo>
                    <a:pt x="4921" y="4302"/>
                  </a:lnTo>
                  <a:lnTo>
                    <a:pt x="4921" y="4918"/>
                  </a:lnTo>
                  <a:lnTo>
                    <a:pt x="5535" y="4918"/>
                  </a:lnTo>
                  <a:lnTo>
                    <a:pt x="5581" y="4922"/>
                  </a:lnTo>
                  <a:lnTo>
                    <a:pt x="5625" y="4937"/>
                  </a:lnTo>
                  <a:lnTo>
                    <a:pt x="5662" y="4961"/>
                  </a:lnTo>
                  <a:lnTo>
                    <a:pt x="5694" y="4993"/>
                  </a:lnTo>
                  <a:lnTo>
                    <a:pt x="5718" y="5031"/>
                  </a:lnTo>
                  <a:lnTo>
                    <a:pt x="5734" y="5075"/>
                  </a:lnTo>
                  <a:lnTo>
                    <a:pt x="5740" y="5123"/>
                  </a:lnTo>
                  <a:lnTo>
                    <a:pt x="5734" y="5169"/>
                  </a:lnTo>
                  <a:lnTo>
                    <a:pt x="5718" y="5213"/>
                  </a:lnTo>
                  <a:lnTo>
                    <a:pt x="5694" y="5250"/>
                  </a:lnTo>
                  <a:lnTo>
                    <a:pt x="5662" y="5282"/>
                  </a:lnTo>
                  <a:lnTo>
                    <a:pt x="5625" y="5306"/>
                  </a:lnTo>
                  <a:lnTo>
                    <a:pt x="5581" y="5322"/>
                  </a:lnTo>
                  <a:lnTo>
                    <a:pt x="5535" y="5326"/>
                  </a:lnTo>
                  <a:lnTo>
                    <a:pt x="4715" y="5326"/>
                  </a:lnTo>
                  <a:lnTo>
                    <a:pt x="4667" y="5322"/>
                  </a:lnTo>
                  <a:lnTo>
                    <a:pt x="4625" y="5306"/>
                  </a:lnTo>
                  <a:lnTo>
                    <a:pt x="4587" y="5282"/>
                  </a:lnTo>
                  <a:lnTo>
                    <a:pt x="4556" y="5250"/>
                  </a:lnTo>
                  <a:lnTo>
                    <a:pt x="4530" y="5213"/>
                  </a:lnTo>
                  <a:lnTo>
                    <a:pt x="4516" y="5169"/>
                  </a:lnTo>
                  <a:lnTo>
                    <a:pt x="4510" y="5123"/>
                  </a:lnTo>
                  <a:lnTo>
                    <a:pt x="4510" y="4302"/>
                  </a:lnTo>
                  <a:lnTo>
                    <a:pt x="4516" y="4256"/>
                  </a:lnTo>
                  <a:lnTo>
                    <a:pt x="4530" y="4212"/>
                  </a:lnTo>
                  <a:lnTo>
                    <a:pt x="4556" y="4174"/>
                  </a:lnTo>
                  <a:lnTo>
                    <a:pt x="4587" y="4142"/>
                  </a:lnTo>
                  <a:lnTo>
                    <a:pt x="4625" y="4118"/>
                  </a:lnTo>
                  <a:lnTo>
                    <a:pt x="4667" y="4102"/>
                  </a:lnTo>
                  <a:lnTo>
                    <a:pt x="4715" y="4098"/>
                  </a:lnTo>
                  <a:close/>
                  <a:moveTo>
                    <a:pt x="4921" y="3688"/>
                  </a:moveTo>
                  <a:lnTo>
                    <a:pt x="4795" y="3694"/>
                  </a:lnTo>
                  <a:lnTo>
                    <a:pt x="4671" y="3714"/>
                  </a:lnTo>
                  <a:lnTo>
                    <a:pt x="4554" y="3743"/>
                  </a:lnTo>
                  <a:lnTo>
                    <a:pt x="4442" y="3785"/>
                  </a:lnTo>
                  <a:lnTo>
                    <a:pt x="4334" y="3837"/>
                  </a:lnTo>
                  <a:lnTo>
                    <a:pt x="4232" y="3899"/>
                  </a:lnTo>
                  <a:lnTo>
                    <a:pt x="4139" y="3969"/>
                  </a:lnTo>
                  <a:lnTo>
                    <a:pt x="4051" y="4048"/>
                  </a:lnTo>
                  <a:lnTo>
                    <a:pt x="3971" y="4136"/>
                  </a:lnTo>
                  <a:lnTo>
                    <a:pt x="3899" y="4230"/>
                  </a:lnTo>
                  <a:lnTo>
                    <a:pt x="3837" y="4331"/>
                  </a:lnTo>
                  <a:lnTo>
                    <a:pt x="3786" y="4439"/>
                  </a:lnTo>
                  <a:lnTo>
                    <a:pt x="3746" y="4553"/>
                  </a:lnTo>
                  <a:lnTo>
                    <a:pt x="3714" y="4670"/>
                  </a:lnTo>
                  <a:lnTo>
                    <a:pt x="3696" y="4792"/>
                  </a:lnTo>
                  <a:lnTo>
                    <a:pt x="3690" y="4918"/>
                  </a:lnTo>
                  <a:lnTo>
                    <a:pt x="3696" y="5043"/>
                  </a:lnTo>
                  <a:lnTo>
                    <a:pt x="3714" y="5165"/>
                  </a:lnTo>
                  <a:lnTo>
                    <a:pt x="3746" y="5282"/>
                  </a:lnTo>
                  <a:lnTo>
                    <a:pt x="3786" y="5396"/>
                  </a:lnTo>
                  <a:lnTo>
                    <a:pt x="3837" y="5502"/>
                  </a:lnTo>
                  <a:lnTo>
                    <a:pt x="3899" y="5603"/>
                  </a:lnTo>
                  <a:lnTo>
                    <a:pt x="3971" y="5699"/>
                  </a:lnTo>
                  <a:lnTo>
                    <a:pt x="4051" y="5787"/>
                  </a:lnTo>
                  <a:lnTo>
                    <a:pt x="4139" y="5864"/>
                  </a:lnTo>
                  <a:lnTo>
                    <a:pt x="4232" y="5936"/>
                  </a:lnTo>
                  <a:lnTo>
                    <a:pt x="4334" y="5998"/>
                  </a:lnTo>
                  <a:lnTo>
                    <a:pt x="4442" y="6050"/>
                  </a:lnTo>
                  <a:lnTo>
                    <a:pt x="4554" y="6092"/>
                  </a:lnTo>
                  <a:lnTo>
                    <a:pt x="4671" y="6122"/>
                  </a:lnTo>
                  <a:lnTo>
                    <a:pt x="4795" y="6139"/>
                  </a:lnTo>
                  <a:lnTo>
                    <a:pt x="4921" y="6145"/>
                  </a:lnTo>
                  <a:lnTo>
                    <a:pt x="5046" y="6139"/>
                  </a:lnTo>
                  <a:lnTo>
                    <a:pt x="5168" y="6122"/>
                  </a:lnTo>
                  <a:lnTo>
                    <a:pt x="5286" y="6092"/>
                  </a:lnTo>
                  <a:lnTo>
                    <a:pt x="5397" y="6050"/>
                  </a:lnTo>
                  <a:lnTo>
                    <a:pt x="5505" y="5998"/>
                  </a:lnTo>
                  <a:lnTo>
                    <a:pt x="5607" y="5936"/>
                  </a:lnTo>
                  <a:lnTo>
                    <a:pt x="5702" y="5864"/>
                  </a:lnTo>
                  <a:lnTo>
                    <a:pt x="5788" y="5787"/>
                  </a:lnTo>
                  <a:lnTo>
                    <a:pt x="5868" y="5699"/>
                  </a:lnTo>
                  <a:lnTo>
                    <a:pt x="5940" y="5603"/>
                  </a:lnTo>
                  <a:lnTo>
                    <a:pt x="6002" y="5502"/>
                  </a:lnTo>
                  <a:lnTo>
                    <a:pt x="6053" y="5396"/>
                  </a:lnTo>
                  <a:lnTo>
                    <a:pt x="6093" y="5282"/>
                  </a:lnTo>
                  <a:lnTo>
                    <a:pt x="6125" y="5165"/>
                  </a:lnTo>
                  <a:lnTo>
                    <a:pt x="6143" y="5043"/>
                  </a:lnTo>
                  <a:lnTo>
                    <a:pt x="6149" y="4918"/>
                  </a:lnTo>
                  <a:lnTo>
                    <a:pt x="6143" y="4792"/>
                  </a:lnTo>
                  <a:lnTo>
                    <a:pt x="6125" y="4670"/>
                  </a:lnTo>
                  <a:lnTo>
                    <a:pt x="6093" y="4553"/>
                  </a:lnTo>
                  <a:lnTo>
                    <a:pt x="6053" y="4439"/>
                  </a:lnTo>
                  <a:lnTo>
                    <a:pt x="6002" y="4331"/>
                  </a:lnTo>
                  <a:lnTo>
                    <a:pt x="5940" y="4230"/>
                  </a:lnTo>
                  <a:lnTo>
                    <a:pt x="5868" y="4136"/>
                  </a:lnTo>
                  <a:lnTo>
                    <a:pt x="5788" y="4048"/>
                  </a:lnTo>
                  <a:lnTo>
                    <a:pt x="5702" y="3969"/>
                  </a:lnTo>
                  <a:lnTo>
                    <a:pt x="5607" y="3899"/>
                  </a:lnTo>
                  <a:lnTo>
                    <a:pt x="5505" y="3837"/>
                  </a:lnTo>
                  <a:lnTo>
                    <a:pt x="5397" y="3785"/>
                  </a:lnTo>
                  <a:lnTo>
                    <a:pt x="5286" y="3743"/>
                  </a:lnTo>
                  <a:lnTo>
                    <a:pt x="5168" y="3714"/>
                  </a:lnTo>
                  <a:lnTo>
                    <a:pt x="5046" y="3694"/>
                  </a:lnTo>
                  <a:lnTo>
                    <a:pt x="4921" y="3688"/>
                  </a:lnTo>
                  <a:close/>
                  <a:moveTo>
                    <a:pt x="2050" y="3688"/>
                  </a:moveTo>
                  <a:lnTo>
                    <a:pt x="2870" y="3688"/>
                  </a:lnTo>
                  <a:lnTo>
                    <a:pt x="2870" y="4507"/>
                  </a:lnTo>
                  <a:lnTo>
                    <a:pt x="2050" y="4507"/>
                  </a:lnTo>
                  <a:lnTo>
                    <a:pt x="2050" y="3688"/>
                  </a:lnTo>
                  <a:close/>
                  <a:moveTo>
                    <a:pt x="820" y="3688"/>
                  </a:moveTo>
                  <a:lnTo>
                    <a:pt x="1640" y="3688"/>
                  </a:lnTo>
                  <a:lnTo>
                    <a:pt x="1640" y="4507"/>
                  </a:lnTo>
                  <a:lnTo>
                    <a:pt x="820" y="4507"/>
                  </a:lnTo>
                  <a:lnTo>
                    <a:pt x="820" y="3688"/>
                  </a:lnTo>
                  <a:close/>
                  <a:moveTo>
                    <a:pt x="4921" y="3279"/>
                  </a:moveTo>
                  <a:lnTo>
                    <a:pt x="5062" y="3285"/>
                  </a:lnTo>
                  <a:lnTo>
                    <a:pt x="5200" y="3303"/>
                  </a:lnTo>
                  <a:lnTo>
                    <a:pt x="5333" y="3331"/>
                  </a:lnTo>
                  <a:lnTo>
                    <a:pt x="5463" y="3371"/>
                  </a:lnTo>
                  <a:lnTo>
                    <a:pt x="5589" y="3421"/>
                  </a:lnTo>
                  <a:lnTo>
                    <a:pt x="5708" y="3480"/>
                  </a:lnTo>
                  <a:lnTo>
                    <a:pt x="5822" y="3548"/>
                  </a:lnTo>
                  <a:lnTo>
                    <a:pt x="5930" y="3626"/>
                  </a:lnTo>
                  <a:lnTo>
                    <a:pt x="6031" y="3712"/>
                  </a:lnTo>
                  <a:lnTo>
                    <a:pt x="6125" y="3805"/>
                  </a:lnTo>
                  <a:lnTo>
                    <a:pt x="6211" y="3907"/>
                  </a:lnTo>
                  <a:lnTo>
                    <a:pt x="6289" y="4015"/>
                  </a:lnTo>
                  <a:lnTo>
                    <a:pt x="6359" y="4128"/>
                  </a:lnTo>
                  <a:lnTo>
                    <a:pt x="6416" y="4248"/>
                  </a:lnTo>
                  <a:lnTo>
                    <a:pt x="6466" y="4373"/>
                  </a:lnTo>
                  <a:lnTo>
                    <a:pt x="6506" y="4503"/>
                  </a:lnTo>
                  <a:lnTo>
                    <a:pt x="6536" y="4638"/>
                  </a:lnTo>
                  <a:lnTo>
                    <a:pt x="6554" y="4776"/>
                  </a:lnTo>
                  <a:lnTo>
                    <a:pt x="6560" y="4918"/>
                  </a:lnTo>
                  <a:lnTo>
                    <a:pt x="6554" y="5059"/>
                  </a:lnTo>
                  <a:lnTo>
                    <a:pt x="6536" y="5197"/>
                  </a:lnTo>
                  <a:lnTo>
                    <a:pt x="6506" y="5330"/>
                  </a:lnTo>
                  <a:lnTo>
                    <a:pt x="6466" y="5460"/>
                  </a:lnTo>
                  <a:lnTo>
                    <a:pt x="6416" y="5585"/>
                  </a:lnTo>
                  <a:lnTo>
                    <a:pt x="6359" y="5705"/>
                  </a:lnTo>
                  <a:lnTo>
                    <a:pt x="6289" y="5821"/>
                  </a:lnTo>
                  <a:lnTo>
                    <a:pt x="6211" y="5928"/>
                  </a:lnTo>
                  <a:lnTo>
                    <a:pt x="6125" y="6028"/>
                  </a:lnTo>
                  <a:lnTo>
                    <a:pt x="6031" y="6122"/>
                  </a:lnTo>
                  <a:lnTo>
                    <a:pt x="5930" y="6207"/>
                  </a:lnTo>
                  <a:lnTo>
                    <a:pt x="5822" y="6285"/>
                  </a:lnTo>
                  <a:lnTo>
                    <a:pt x="5708" y="6355"/>
                  </a:lnTo>
                  <a:lnTo>
                    <a:pt x="5589" y="6415"/>
                  </a:lnTo>
                  <a:lnTo>
                    <a:pt x="5463" y="6464"/>
                  </a:lnTo>
                  <a:lnTo>
                    <a:pt x="5333" y="6504"/>
                  </a:lnTo>
                  <a:lnTo>
                    <a:pt x="5200" y="6532"/>
                  </a:lnTo>
                  <a:lnTo>
                    <a:pt x="5062" y="6550"/>
                  </a:lnTo>
                  <a:lnTo>
                    <a:pt x="4921" y="6556"/>
                  </a:lnTo>
                  <a:lnTo>
                    <a:pt x="4779" y="6550"/>
                  </a:lnTo>
                  <a:lnTo>
                    <a:pt x="4639" y="6532"/>
                  </a:lnTo>
                  <a:lnTo>
                    <a:pt x="4506" y="6504"/>
                  </a:lnTo>
                  <a:lnTo>
                    <a:pt x="4376" y="6464"/>
                  </a:lnTo>
                  <a:lnTo>
                    <a:pt x="4250" y="6415"/>
                  </a:lnTo>
                  <a:lnTo>
                    <a:pt x="4131" y="6355"/>
                  </a:lnTo>
                  <a:lnTo>
                    <a:pt x="4017" y="6285"/>
                  </a:lnTo>
                  <a:lnTo>
                    <a:pt x="3909" y="6207"/>
                  </a:lnTo>
                  <a:lnTo>
                    <a:pt x="3808" y="6122"/>
                  </a:lnTo>
                  <a:lnTo>
                    <a:pt x="3714" y="6028"/>
                  </a:lnTo>
                  <a:lnTo>
                    <a:pt x="3628" y="5928"/>
                  </a:lnTo>
                  <a:lnTo>
                    <a:pt x="3550" y="5821"/>
                  </a:lnTo>
                  <a:lnTo>
                    <a:pt x="3482" y="5705"/>
                  </a:lnTo>
                  <a:lnTo>
                    <a:pt x="3423" y="5585"/>
                  </a:lnTo>
                  <a:lnTo>
                    <a:pt x="3373" y="5460"/>
                  </a:lnTo>
                  <a:lnTo>
                    <a:pt x="3333" y="5330"/>
                  </a:lnTo>
                  <a:lnTo>
                    <a:pt x="3303" y="5197"/>
                  </a:lnTo>
                  <a:lnTo>
                    <a:pt x="3285" y="5059"/>
                  </a:lnTo>
                  <a:lnTo>
                    <a:pt x="3279" y="4918"/>
                  </a:lnTo>
                  <a:lnTo>
                    <a:pt x="3285" y="4776"/>
                  </a:lnTo>
                  <a:lnTo>
                    <a:pt x="3303" y="4638"/>
                  </a:lnTo>
                  <a:lnTo>
                    <a:pt x="3333" y="4503"/>
                  </a:lnTo>
                  <a:lnTo>
                    <a:pt x="3373" y="4373"/>
                  </a:lnTo>
                  <a:lnTo>
                    <a:pt x="3423" y="4248"/>
                  </a:lnTo>
                  <a:lnTo>
                    <a:pt x="3482" y="4128"/>
                  </a:lnTo>
                  <a:lnTo>
                    <a:pt x="3550" y="4015"/>
                  </a:lnTo>
                  <a:lnTo>
                    <a:pt x="3628" y="3907"/>
                  </a:lnTo>
                  <a:lnTo>
                    <a:pt x="3714" y="3805"/>
                  </a:lnTo>
                  <a:lnTo>
                    <a:pt x="3808" y="3712"/>
                  </a:lnTo>
                  <a:lnTo>
                    <a:pt x="3909" y="3626"/>
                  </a:lnTo>
                  <a:lnTo>
                    <a:pt x="4017" y="3548"/>
                  </a:lnTo>
                  <a:lnTo>
                    <a:pt x="4131" y="3480"/>
                  </a:lnTo>
                  <a:lnTo>
                    <a:pt x="4250" y="3421"/>
                  </a:lnTo>
                  <a:lnTo>
                    <a:pt x="4376" y="3371"/>
                  </a:lnTo>
                  <a:lnTo>
                    <a:pt x="4506" y="3331"/>
                  </a:lnTo>
                  <a:lnTo>
                    <a:pt x="4639" y="3303"/>
                  </a:lnTo>
                  <a:lnTo>
                    <a:pt x="4779" y="3285"/>
                  </a:lnTo>
                  <a:lnTo>
                    <a:pt x="4921" y="3279"/>
                  </a:lnTo>
                  <a:close/>
                  <a:moveTo>
                    <a:pt x="3279" y="2460"/>
                  </a:moveTo>
                  <a:lnTo>
                    <a:pt x="4099" y="2460"/>
                  </a:lnTo>
                  <a:lnTo>
                    <a:pt x="4099" y="3279"/>
                  </a:lnTo>
                  <a:lnTo>
                    <a:pt x="3279" y="3279"/>
                  </a:lnTo>
                  <a:lnTo>
                    <a:pt x="3279" y="2460"/>
                  </a:lnTo>
                  <a:close/>
                  <a:moveTo>
                    <a:pt x="2050" y="2460"/>
                  </a:moveTo>
                  <a:lnTo>
                    <a:pt x="2870" y="2460"/>
                  </a:lnTo>
                  <a:lnTo>
                    <a:pt x="2870" y="3279"/>
                  </a:lnTo>
                  <a:lnTo>
                    <a:pt x="2050" y="3279"/>
                  </a:lnTo>
                  <a:lnTo>
                    <a:pt x="2050" y="2460"/>
                  </a:lnTo>
                  <a:close/>
                  <a:moveTo>
                    <a:pt x="820" y="2460"/>
                  </a:moveTo>
                  <a:lnTo>
                    <a:pt x="1640" y="2460"/>
                  </a:lnTo>
                  <a:lnTo>
                    <a:pt x="1640" y="3279"/>
                  </a:lnTo>
                  <a:lnTo>
                    <a:pt x="820" y="3279"/>
                  </a:lnTo>
                  <a:lnTo>
                    <a:pt x="820" y="2460"/>
                  </a:lnTo>
                  <a:close/>
                  <a:moveTo>
                    <a:pt x="445" y="819"/>
                  </a:moveTo>
                  <a:lnTo>
                    <a:pt x="614" y="819"/>
                  </a:lnTo>
                  <a:lnTo>
                    <a:pt x="614" y="1025"/>
                  </a:lnTo>
                  <a:lnTo>
                    <a:pt x="620" y="1090"/>
                  </a:lnTo>
                  <a:lnTo>
                    <a:pt x="636" y="1154"/>
                  </a:lnTo>
                  <a:lnTo>
                    <a:pt x="660" y="1212"/>
                  </a:lnTo>
                  <a:lnTo>
                    <a:pt x="694" y="1266"/>
                  </a:lnTo>
                  <a:lnTo>
                    <a:pt x="736" y="1314"/>
                  </a:lnTo>
                  <a:lnTo>
                    <a:pt x="784" y="1355"/>
                  </a:lnTo>
                  <a:lnTo>
                    <a:pt x="836" y="1389"/>
                  </a:lnTo>
                  <a:lnTo>
                    <a:pt x="896" y="1413"/>
                  </a:lnTo>
                  <a:lnTo>
                    <a:pt x="959" y="1429"/>
                  </a:lnTo>
                  <a:lnTo>
                    <a:pt x="1025" y="1435"/>
                  </a:lnTo>
                  <a:lnTo>
                    <a:pt x="1091" y="1429"/>
                  </a:lnTo>
                  <a:lnTo>
                    <a:pt x="1155" y="1413"/>
                  </a:lnTo>
                  <a:lnTo>
                    <a:pt x="1213" y="1389"/>
                  </a:lnTo>
                  <a:lnTo>
                    <a:pt x="1267" y="1355"/>
                  </a:lnTo>
                  <a:lnTo>
                    <a:pt x="1314" y="1314"/>
                  </a:lnTo>
                  <a:lnTo>
                    <a:pt x="1356" y="1266"/>
                  </a:lnTo>
                  <a:lnTo>
                    <a:pt x="1388" y="1212"/>
                  </a:lnTo>
                  <a:lnTo>
                    <a:pt x="1414" y="1154"/>
                  </a:lnTo>
                  <a:lnTo>
                    <a:pt x="1430" y="1090"/>
                  </a:lnTo>
                  <a:lnTo>
                    <a:pt x="1434" y="1025"/>
                  </a:lnTo>
                  <a:lnTo>
                    <a:pt x="1434" y="819"/>
                  </a:lnTo>
                  <a:lnTo>
                    <a:pt x="3895" y="819"/>
                  </a:lnTo>
                  <a:lnTo>
                    <a:pt x="3895" y="1025"/>
                  </a:lnTo>
                  <a:lnTo>
                    <a:pt x="3899" y="1090"/>
                  </a:lnTo>
                  <a:lnTo>
                    <a:pt x="3915" y="1154"/>
                  </a:lnTo>
                  <a:lnTo>
                    <a:pt x="3941" y="1212"/>
                  </a:lnTo>
                  <a:lnTo>
                    <a:pt x="3973" y="1266"/>
                  </a:lnTo>
                  <a:lnTo>
                    <a:pt x="4015" y="1314"/>
                  </a:lnTo>
                  <a:lnTo>
                    <a:pt x="4063" y="1355"/>
                  </a:lnTo>
                  <a:lnTo>
                    <a:pt x="4117" y="1389"/>
                  </a:lnTo>
                  <a:lnTo>
                    <a:pt x="4175" y="1413"/>
                  </a:lnTo>
                  <a:lnTo>
                    <a:pt x="4238" y="1429"/>
                  </a:lnTo>
                  <a:lnTo>
                    <a:pt x="4304" y="1435"/>
                  </a:lnTo>
                  <a:lnTo>
                    <a:pt x="4372" y="1429"/>
                  </a:lnTo>
                  <a:lnTo>
                    <a:pt x="4434" y="1413"/>
                  </a:lnTo>
                  <a:lnTo>
                    <a:pt x="4494" y="1389"/>
                  </a:lnTo>
                  <a:lnTo>
                    <a:pt x="4548" y="1355"/>
                  </a:lnTo>
                  <a:lnTo>
                    <a:pt x="4595" y="1314"/>
                  </a:lnTo>
                  <a:lnTo>
                    <a:pt x="4635" y="1266"/>
                  </a:lnTo>
                  <a:lnTo>
                    <a:pt x="4669" y="1212"/>
                  </a:lnTo>
                  <a:lnTo>
                    <a:pt x="4693" y="1154"/>
                  </a:lnTo>
                  <a:lnTo>
                    <a:pt x="4709" y="1090"/>
                  </a:lnTo>
                  <a:lnTo>
                    <a:pt x="4715" y="1025"/>
                  </a:lnTo>
                  <a:lnTo>
                    <a:pt x="4715" y="819"/>
                  </a:lnTo>
                  <a:lnTo>
                    <a:pt x="4887" y="819"/>
                  </a:lnTo>
                  <a:lnTo>
                    <a:pt x="4958" y="825"/>
                  </a:lnTo>
                  <a:lnTo>
                    <a:pt x="5026" y="843"/>
                  </a:lnTo>
                  <a:lnTo>
                    <a:pt x="5090" y="871"/>
                  </a:lnTo>
                  <a:lnTo>
                    <a:pt x="5148" y="907"/>
                  </a:lnTo>
                  <a:lnTo>
                    <a:pt x="5200" y="951"/>
                  </a:lnTo>
                  <a:lnTo>
                    <a:pt x="5244" y="1005"/>
                  </a:lnTo>
                  <a:lnTo>
                    <a:pt x="5280" y="1062"/>
                  </a:lnTo>
                  <a:lnTo>
                    <a:pt x="5307" y="1128"/>
                  </a:lnTo>
                  <a:lnTo>
                    <a:pt x="5323" y="1198"/>
                  </a:lnTo>
                  <a:lnTo>
                    <a:pt x="5329" y="1270"/>
                  </a:lnTo>
                  <a:lnTo>
                    <a:pt x="5329" y="2868"/>
                  </a:lnTo>
                  <a:lnTo>
                    <a:pt x="4921" y="2868"/>
                  </a:lnTo>
                  <a:lnTo>
                    <a:pt x="4921" y="2049"/>
                  </a:lnTo>
                  <a:lnTo>
                    <a:pt x="411" y="2049"/>
                  </a:lnTo>
                  <a:lnTo>
                    <a:pt x="411" y="4876"/>
                  </a:lnTo>
                  <a:lnTo>
                    <a:pt x="415" y="4896"/>
                  </a:lnTo>
                  <a:lnTo>
                    <a:pt x="427" y="4912"/>
                  </a:lnTo>
                  <a:lnTo>
                    <a:pt x="445" y="4918"/>
                  </a:lnTo>
                  <a:lnTo>
                    <a:pt x="2870" y="4918"/>
                  </a:lnTo>
                  <a:lnTo>
                    <a:pt x="2870" y="5326"/>
                  </a:lnTo>
                  <a:lnTo>
                    <a:pt x="445" y="5326"/>
                  </a:lnTo>
                  <a:lnTo>
                    <a:pt x="373" y="5320"/>
                  </a:lnTo>
                  <a:lnTo>
                    <a:pt x="303" y="5304"/>
                  </a:lnTo>
                  <a:lnTo>
                    <a:pt x="239" y="5276"/>
                  </a:lnTo>
                  <a:lnTo>
                    <a:pt x="182" y="5240"/>
                  </a:lnTo>
                  <a:lnTo>
                    <a:pt x="130" y="5195"/>
                  </a:lnTo>
                  <a:lnTo>
                    <a:pt x="86" y="5143"/>
                  </a:lnTo>
                  <a:lnTo>
                    <a:pt x="50" y="5083"/>
                  </a:lnTo>
                  <a:lnTo>
                    <a:pt x="22" y="5019"/>
                  </a:lnTo>
                  <a:lnTo>
                    <a:pt x="6" y="4949"/>
                  </a:lnTo>
                  <a:lnTo>
                    <a:pt x="0" y="4876"/>
                  </a:lnTo>
                  <a:lnTo>
                    <a:pt x="0" y="1270"/>
                  </a:lnTo>
                  <a:lnTo>
                    <a:pt x="6" y="1198"/>
                  </a:lnTo>
                  <a:lnTo>
                    <a:pt x="22" y="1128"/>
                  </a:lnTo>
                  <a:lnTo>
                    <a:pt x="50" y="1062"/>
                  </a:lnTo>
                  <a:lnTo>
                    <a:pt x="86" y="1005"/>
                  </a:lnTo>
                  <a:lnTo>
                    <a:pt x="130" y="951"/>
                  </a:lnTo>
                  <a:lnTo>
                    <a:pt x="182" y="907"/>
                  </a:lnTo>
                  <a:lnTo>
                    <a:pt x="239" y="871"/>
                  </a:lnTo>
                  <a:lnTo>
                    <a:pt x="303" y="843"/>
                  </a:lnTo>
                  <a:lnTo>
                    <a:pt x="373" y="825"/>
                  </a:lnTo>
                  <a:lnTo>
                    <a:pt x="445" y="819"/>
                  </a:lnTo>
                  <a:close/>
                  <a:moveTo>
                    <a:pt x="4304" y="0"/>
                  </a:moveTo>
                  <a:lnTo>
                    <a:pt x="4352" y="6"/>
                  </a:lnTo>
                  <a:lnTo>
                    <a:pt x="4394" y="22"/>
                  </a:lnTo>
                  <a:lnTo>
                    <a:pt x="4434" y="46"/>
                  </a:lnTo>
                  <a:lnTo>
                    <a:pt x="4464" y="78"/>
                  </a:lnTo>
                  <a:lnTo>
                    <a:pt x="4490" y="116"/>
                  </a:lnTo>
                  <a:lnTo>
                    <a:pt x="4504" y="157"/>
                  </a:lnTo>
                  <a:lnTo>
                    <a:pt x="4510" y="205"/>
                  </a:lnTo>
                  <a:lnTo>
                    <a:pt x="4510" y="1025"/>
                  </a:lnTo>
                  <a:lnTo>
                    <a:pt x="4504" y="1072"/>
                  </a:lnTo>
                  <a:lnTo>
                    <a:pt x="4490" y="1114"/>
                  </a:lnTo>
                  <a:lnTo>
                    <a:pt x="4464" y="1152"/>
                  </a:lnTo>
                  <a:lnTo>
                    <a:pt x="4434" y="1184"/>
                  </a:lnTo>
                  <a:lnTo>
                    <a:pt x="4394" y="1208"/>
                  </a:lnTo>
                  <a:lnTo>
                    <a:pt x="4352" y="1224"/>
                  </a:lnTo>
                  <a:lnTo>
                    <a:pt x="4304" y="1230"/>
                  </a:lnTo>
                  <a:lnTo>
                    <a:pt x="4258" y="1224"/>
                  </a:lnTo>
                  <a:lnTo>
                    <a:pt x="4214" y="1208"/>
                  </a:lnTo>
                  <a:lnTo>
                    <a:pt x="4177" y="1184"/>
                  </a:lnTo>
                  <a:lnTo>
                    <a:pt x="4145" y="1152"/>
                  </a:lnTo>
                  <a:lnTo>
                    <a:pt x="4121" y="1114"/>
                  </a:lnTo>
                  <a:lnTo>
                    <a:pt x="4105" y="1072"/>
                  </a:lnTo>
                  <a:lnTo>
                    <a:pt x="4099" y="1025"/>
                  </a:lnTo>
                  <a:lnTo>
                    <a:pt x="4099" y="205"/>
                  </a:lnTo>
                  <a:lnTo>
                    <a:pt x="4105" y="157"/>
                  </a:lnTo>
                  <a:lnTo>
                    <a:pt x="4121" y="116"/>
                  </a:lnTo>
                  <a:lnTo>
                    <a:pt x="4145" y="78"/>
                  </a:lnTo>
                  <a:lnTo>
                    <a:pt x="4177" y="46"/>
                  </a:lnTo>
                  <a:lnTo>
                    <a:pt x="4214" y="22"/>
                  </a:lnTo>
                  <a:lnTo>
                    <a:pt x="4258" y="6"/>
                  </a:lnTo>
                  <a:lnTo>
                    <a:pt x="4304" y="0"/>
                  </a:lnTo>
                  <a:close/>
                  <a:moveTo>
                    <a:pt x="1025" y="0"/>
                  </a:moveTo>
                  <a:lnTo>
                    <a:pt x="1071" y="6"/>
                  </a:lnTo>
                  <a:lnTo>
                    <a:pt x="1115" y="22"/>
                  </a:lnTo>
                  <a:lnTo>
                    <a:pt x="1153" y="46"/>
                  </a:lnTo>
                  <a:lnTo>
                    <a:pt x="1185" y="78"/>
                  </a:lnTo>
                  <a:lnTo>
                    <a:pt x="1209" y="116"/>
                  </a:lnTo>
                  <a:lnTo>
                    <a:pt x="1225" y="157"/>
                  </a:lnTo>
                  <a:lnTo>
                    <a:pt x="1231" y="205"/>
                  </a:lnTo>
                  <a:lnTo>
                    <a:pt x="1231" y="1025"/>
                  </a:lnTo>
                  <a:lnTo>
                    <a:pt x="1225" y="1072"/>
                  </a:lnTo>
                  <a:lnTo>
                    <a:pt x="1209" y="1114"/>
                  </a:lnTo>
                  <a:lnTo>
                    <a:pt x="1185" y="1152"/>
                  </a:lnTo>
                  <a:lnTo>
                    <a:pt x="1153" y="1184"/>
                  </a:lnTo>
                  <a:lnTo>
                    <a:pt x="1115" y="1208"/>
                  </a:lnTo>
                  <a:lnTo>
                    <a:pt x="1071" y="1224"/>
                  </a:lnTo>
                  <a:lnTo>
                    <a:pt x="1025" y="1230"/>
                  </a:lnTo>
                  <a:lnTo>
                    <a:pt x="977" y="1224"/>
                  </a:lnTo>
                  <a:lnTo>
                    <a:pt x="935" y="1208"/>
                  </a:lnTo>
                  <a:lnTo>
                    <a:pt x="898" y="1184"/>
                  </a:lnTo>
                  <a:lnTo>
                    <a:pt x="866" y="1152"/>
                  </a:lnTo>
                  <a:lnTo>
                    <a:pt x="842" y="1114"/>
                  </a:lnTo>
                  <a:lnTo>
                    <a:pt x="826" y="1072"/>
                  </a:lnTo>
                  <a:lnTo>
                    <a:pt x="820" y="1025"/>
                  </a:lnTo>
                  <a:lnTo>
                    <a:pt x="820" y="205"/>
                  </a:lnTo>
                  <a:lnTo>
                    <a:pt x="826" y="157"/>
                  </a:lnTo>
                  <a:lnTo>
                    <a:pt x="842" y="116"/>
                  </a:lnTo>
                  <a:lnTo>
                    <a:pt x="866" y="78"/>
                  </a:lnTo>
                  <a:lnTo>
                    <a:pt x="898" y="46"/>
                  </a:lnTo>
                  <a:lnTo>
                    <a:pt x="935" y="22"/>
                  </a:lnTo>
                  <a:lnTo>
                    <a:pt x="977" y="6"/>
                  </a:lnTo>
                  <a:lnTo>
                    <a:pt x="1025" y="0"/>
                  </a:lnTo>
                  <a:close/>
                </a:path>
              </a:pathLst>
            </a:custGeom>
            <a:solidFill>
              <a:srgbClr val="FFFFFF"/>
            </a:solidFill>
            <a:ln>
              <a:noFill/>
            </a:ln>
            <a:extLst>
              <a:ext uri="{91240B29-F687-4F45-9708-019B960494DF}">
                <a14:hiddenLine xmlns:a14="http://schemas.microsoft.com/office/drawing/2010/main" w="0">
                  <a:solidFill>
                    <a:srgbClr val="000000"/>
                  </a:solidFill>
                  <a:prstDash val="solid"/>
                  <a:round/>
                </a14:hiddenLine>
              </a:ext>
            </a:extLst>
          </p:spPr>
          <p:txBody>
            <a:bodyPr/>
            <a:lstStyle/>
            <a:p>
              <a:pPr marL="0" marR="0" lvl="0" indent="0" defTabSz="914400" eaLnBrk="0" fontAlgn="base" latinLnBrk="0" hangingPunct="0">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ndParaRPr>
            </a:p>
          </p:txBody>
        </p: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2"/>
          <p:cNvSpPr>
            <a:spLocks noGrp="1"/>
          </p:cNvSpPr>
          <p:nvPr>
            <p:ph type="title"/>
          </p:nvPr>
        </p:nvSpPr>
        <p:spPr/>
        <p:txBody>
          <a:bodyPr/>
          <a:lstStyle/>
          <a:p>
            <a:r>
              <a:rPr lang="zh-CN" altLang="en-US" dirty="0"/>
              <a:t>数据安全法发布历程</a:t>
            </a:r>
            <a:endParaRPr lang="zh-CN" altLang="en-US" dirty="0"/>
          </a:p>
        </p:txBody>
      </p:sp>
      <p:sp>
        <p:nvSpPr>
          <p:cNvPr id="211" name="Rectangle 6"/>
          <p:cNvSpPr>
            <a:spLocks noChangeArrowheads="1"/>
          </p:cNvSpPr>
          <p:nvPr/>
        </p:nvSpPr>
        <p:spPr bwMode="auto">
          <a:xfrm>
            <a:off x="7721418" y="4431897"/>
            <a:ext cx="663659" cy="250232"/>
          </a:xfrm>
          <a:prstGeom prst="rect">
            <a:avLst/>
          </a:prstGeom>
          <a:solidFill>
            <a:srgbClr val="284537"/>
          </a:solidFill>
          <a:ln w="0">
            <a:noFill/>
            <a:prstDash val="solid"/>
            <a:miter lim="800000"/>
          </a:ln>
        </p:spPr>
        <p:txBody>
          <a:bodyPr vert="horz" wrap="square" lIns="86699" tIns="43349" rIns="86699" bIns="43349" numCol="1" anchor="t" anchorCtr="0" compatLnSpc="1"/>
          <a:lstStyle/>
          <a:p>
            <a:pPr>
              <a:defRPr/>
            </a:pPr>
            <a:endParaRPr lang="zh-CN" altLang="en-US" sz="1705">
              <a:solidFill>
                <a:prstClr val="black"/>
              </a:solidFill>
              <a:latin typeface="Calibri" panose="020F0502020204030204"/>
              <a:ea typeface="宋体" panose="02010600030101010101" pitchFamily="2" charset="-122"/>
            </a:endParaRPr>
          </a:p>
        </p:txBody>
      </p:sp>
      <p:sp>
        <p:nvSpPr>
          <p:cNvPr id="212" name="Rectangle 7"/>
          <p:cNvSpPr>
            <a:spLocks noChangeArrowheads="1"/>
          </p:cNvSpPr>
          <p:nvPr/>
        </p:nvSpPr>
        <p:spPr bwMode="auto">
          <a:xfrm>
            <a:off x="7721418" y="2642193"/>
            <a:ext cx="663659" cy="247513"/>
          </a:xfrm>
          <a:prstGeom prst="rect">
            <a:avLst/>
          </a:prstGeom>
          <a:solidFill>
            <a:srgbClr val="284537"/>
          </a:solidFill>
          <a:ln w="0">
            <a:noFill/>
            <a:prstDash val="solid"/>
            <a:miter lim="800000"/>
          </a:ln>
        </p:spPr>
        <p:txBody>
          <a:bodyPr vert="horz" wrap="square" lIns="86699" tIns="43349" rIns="86699" bIns="43349" numCol="1" anchor="t" anchorCtr="0" compatLnSpc="1"/>
          <a:lstStyle/>
          <a:p>
            <a:pPr>
              <a:defRPr/>
            </a:pPr>
            <a:endParaRPr lang="zh-CN" altLang="en-US" sz="1705">
              <a:solidFill>
                <a:prstClr val="black"/>
              </a:solidFill>
              <a:latin typeface="Calibri" panose="020F0502020204030204"/>
              <a:ea typeface="宋体" panose="02010600030101010101" pitchFamily="2" charset="-122"/>
            </a:endParaRPr>
          </a:p>
        </p:txBody>
      </p:sp>
      <p:sp>
        <p:nvSpPr>
          <p:cNvPr id="213" name="Freeform 8"/>
          <p:cNvSpPr/>
          <p:nvPr/>
        </p:nvSpPr>
        <p:spPr bwMode="auto">
          <a:xfrm>
            <a:off x="4593516" y="1975815"/>
            <a:ext cx="3791561" cy="666380"/>
          </a:xfrm>
          <a:custGeom>
            <a:avLst/>
            <a:gdLst>
              <a:gd name="T0" fmla="*/ 0 w 1394"/>
              <a:gd name="T1" fmla="*/ 0 h 245"/>
              <a:gd name="T2" fmla="*/ 1150 w 1394"/>
              <a:gd name="T3" fmla="*/ 0 h 245"/>
              <a:gd name="T4" fmla="*/ 1394 w 1394"/>
              <a:gd name="T5" fmla="*/ 245 h 245"/>
              <a:gd name="T6" fmla="*/ 241 w 1394"/>
              <a:gd name="T7" fmla="*/ 245 h 245"/>
              <a:gd name="T8" fmla="*/ 0 w 1394"/>
              <a:gd name="T9" fmla="*/ 0 h 245"/>
            </a:gdLst>
            <a:ahLst/>
            <a:cxnLst>
              <a:cxn ang="0">
                <a:pos x="T0" y="T1"/>
              </a:cxn>
              <a:cxn ang="0">
                <a:pos x="T2" y="T3"/>
              </a:cxn>
              <a:cxn ang="0">
                <a:pos x="T4" y="T5"/>
              </a:cxn>
              <a:cxn ang="0">
                <a:pos x="T6" y="T7"/>
              </a:cxn>
              <a:cxn ang="0">
                <a:pos x="T8" y="T9"/>
              </a:cxn>
            </a:cxnLst>
            <a:rect l="0" t="0" r="r" b="b"/>
            <a:pathLst>
              <a:path w="1394" h="245">
                <a:moveTo>
                  <a:pt x="0" y="0"/>
                </a:moveTo>
                <a:lnTo>
                  <a:pt x="1150" y="0"/>
                </a:lnTo>
                <a:lnTo>
                  <a:pt x="1394" y="245"/>
                </a:lnTo>
                <a:lnTo>
                  <a:pt x="241" y="245"/>
                </a:lnTo>
                <a:lnTo>
                  <a:pt x="0" y="0"/>
                </a:lnTo>
                <a:close/>
              </a:path>
            </a:pathLst>
          </a:custGeom>
          <a:solidFill>
            <a:srgbClr val="667AB3"/>
          </a:solidFill>
          <a:ln>
            <a:noFill/>
          </a:ln>
          <a:effectLst>
            <a:outerShdw blurRad="63500" algn="ctr" rotWithShape="0">
              <a:prstClr val="black">
                <a:alpha val="40000"/>
              </a:prstClr>
            </a:outerShdw>
          </a:effectLst>
        </p:spPr>
        <p:txBody>
          <a:bodyPr rot="0" spcFirstLastPara="0" vertOverflow="overflow" horzOverflow="overflow" vert="horz" wrap="square" lIns="91418" tIns="45708" rIns="91418" bIns="45708" numCol="1" spcCol="0" rtlCol="0" fromWordArt="0" anchor="ctr" anchorCtr="0" forceAA="0" compatLnSpc="1">
            <a:noAutofit/>
          </a:bodyPr>
          <a:lstStyle/>
          <a:p>
            <a:pPr marL="0" marR="0" lvl="0" indent="0" algn="ctr" defTabSz="914400" eaLnBrk="1" fontAlgn="auto" latinLnBrk="0" hangingPunct="1">
              <a:lnSpc>
                <a:spcPct val="130000"/>
              </a:lnSpc>
              <a:spcBef>
                <a:spcPts val="0"/>
              </a:spcBef>
              <a:spcAft>
                <a:spcPts val="0"/>
              </a:spcAft>
              <a:buClrTx/>
              <a:buSzTx/>
              <a:buFontTx/>
              <a:buNone/>
              <a:defRPr/>
            </a:pPr>
            <a:endParaRPr kumimoji="0" lang="zh-CN" altLang="en-US" sz="1895" b="0" i="0" u="none" strike="noStrike" kern="0" cap="none" spc="0" normalizeH="0" baseline="0" noProof="0">
              <a:ln>
                <a:noFill/>
              </a:ln>
              <a:solidFill>
                <a:sysClr val="window" lastClr="FFFFFF"/>
              </a:solidFill>
              <a:effectLst/>
              <a:uLnTx/>
              <a:uFillTx/>
            </a:endParaRPr>
          </a:p>
        </p:txBody>
      </p:sp>
      <p:sp>
        <p:nvSpPr>
          <p:cNvPr id="214" name="Rectangle 9"/>
          <p:cNvSpPr>
            <a:spLocks noChangeArrowheads="1"/>
          </p:cNvSpPr>
          <p:nvPr/>
        </p:nvSpPr>
        <p:spPr bwMode="auto">
          <a:xfrm>
            <a:off x="4593516" y="3545204"/>
            <a:ext cx="655500" cy="225754"/>
          </a:xfrm>
          <a:prstGeom prst="rect">
            <a:avLst/>
          </a:prstGeom>
          <a:solidFill>
            <a:srgbClr val="284537"/>
          </a:solidFill>
          <a:ln w="0">
            <a:noFill/>
            <a:prstDash val="solid"/>
            <a:miter lim="800000"/>
          </a:ln>
        </p:spPr>
        <p:txBody>
          <a:bodyPr vert="horz" wrap="square" lIns="86699" tIns="43349" rIns="86699" bIns="43349" numCol="1" anchor="t" anchorCtr="0" compatLnSpc="1"/>
          <a:lstStyle/>
          <a:p>
            <a:pPr>
              <a:defRPr/>
            </a:pPr>
            <a:endParaRPr lang="zh-CN" altLang="en-US" sz="1705">
              <a:solidFill>
                <a:prstClr val="black"/>
              </a:solidFill>
              <a:latin typeface="Calibri" panose="020F0502020204030204"/>
              <a:ea typeface="宋体" panose="02010600030101010101" pitchFamily="2" charset="-122"/>
            </a:endParaRPr>
          </a:p>
        </p:txBody>
      </p:sp>
      <p:sp>
        <p:nvSpPr>
          <p:cNvPr id="215" name="Freeform 10"/>
          <p:cNvSpPr/>
          <p:nvPr/>
        </p:nvSpPr>
        <p:spPr bwMode="auto">
          <a:xfrm>
            <a:off x="4593516" y="3765518"/>
            <a:ext cx="3791561" cy="666380"/>
          </a:xfrm>
          <a:custGeom>
            <a:avLst/>
            <a:gdLst>
              <a:gd name="T0" fmla="*/ 0 w 1394"/>
              <a:gd name="T1" fmla="*/ 0 h 245"/>
              <a:gd name="T2" fmla="*/ 1150 w 1394"/>
              <a:gd name="T3" fmla="*/ 0 h 245"/>
              <a:gd name="T4" fmla="*/ 1394 w 1394"/>
              <a:gd name="T5" fmla="*/ 245 h 245"/>
              <a:gd name="T6" fmla="*/ 241 w 1394"/>
              <a:gd name="T7" fmla="*/ 245 h 245"/>
              <a:gd name="T8" fmla="*/ 0 w 1394"/>
              <a:gd name="T9" fmla="*/ 0 h 245"/>
            </a:gdLst>
            <a:ahLst/>
            <a:cxnLst>
              <a:cxn ang="0">
                <a:pos x="T0" y="T1"/>
              </a:cxn>
              <a:cxn ang="0">
                <a:pos x="T2" y="T3"/>
              </a:cxn>
              <a:cxn ang="0">
                <a:pos x="T4" y="T5"/>
              </a:cxn>
              <a:cxn ang="0">
                <a:pos x="T6" y="T7"/>
              </a:cxn>
              <a:cxn ang="0">
                <a:pos x="T8" y="T9"/>
              </a:cxn>
            </a:cxnLst>
            <a:rect l="0" t="0" r="r" b="b"/>
            <a:pathLst>
              <a:path w="1394" h="245">
                <a:moveTo>
                  <a:pt x="0" y="0"/>
                </a:moveTo>
                <a:lnTo>
                  <a:pt x="1150" y="0"/>
                </a:lnTo>
                <a:lnTo>
                  <a:pt x="1394" y="245"/>
                </a:lnTo>
                <a:lnTo>
                  <a:pt x="241" y="245"/>
                </a:lnTo>
                <a:lnTo>
                  <a:pt x="0" y="0"/>
                </a:lnTo>
                <a:close/>
              </a:path>
            </a:pathLst>
          </a:custGeom>
          <a:solidFill>
            <a:srgbClr val="FFD040"/>
          </a:solidFill>
          <a:ln>
            <a:noFill/>
          </a:ln>
          <a:effectLst>
            <a:outerShdw blurRad="63500" algn="ctr" rotWithShape="0">
              <a:prstClr val="black">
                <a:alpha val="40000"/>
              </a:prstClr>
            </a:outerShdw>
          </a:effectLst>
        </p:spPr>
        <p:txBody>
          <a:bodyPr rot="0" spcFirstLastPara="0" vertOverflow="overflow" horzOverflow="overflow" vert="horz" wrap="square" lIns="91418" tIns="45708" rIns="91418" bIns="45708" numCol="1" spcCol="0" rtlCol="0" fromWordArt="0" anchor="ctr" anchorCtr="0" forceAA="0" compatLnSpc="1">
            <a:noAutofit/>
          </a:bodyPr>
          <a:lstStyle/>
          <a:p>
            <a:pPr marL="0" marR="0" lvl="0" indent="0" algn="ctr" defTabSz="914400" eaLnBrk="1" fontAlgn="auto" latinLnBrk="0" hangingPunct="1">
              <a:lnSpc>
                <a:spcPct val="130000"/>
              </a:lnSpc>
              <a:spcBef>
                <a:spcPts val="0"/>
              </a:spcBef>
              <a:spcAft>
                <a:spcPts val="0"/>
              </a:spcAft>
              <a:buClrTx/>
              <a:buSzTx/>
              <a:buFontTx/>
              <a:buNone/>
              <a:defRPr/>
            </a:pPr>
            <a:endParaRPr kumimoji="0" lang="zh-CN" altLang="en-US" sz="1895" b="0" i="0" u="none" strike="noStrike" kern="0" cap="none" spc="0" normalizeH="0" baseline="0" noProof="0">
              <a:ln>
                <a:noFill/>
              </a:ln>
              <a:solidFill>
                <a:sysClr val="window" lastClr="FFFFFF"/>
              </a:solidFill>
              <a:effectLst/>
              <a:uLnTx/>
              <a:uFillTx/>
            </a:endParaRPr>
          </a:p>
        </p:txBody>
      </p:sp>
      <p:sp>
        <p:nvSpPr>
          <p:cNvPr id="216" name="Rectangle 11"/>
          <p:cNvSpPr>
            <a:spLocks noChangeArrowheads="1"/>
          </p:cNvSpPr>
          <p:nvPr/>
        </p:nvSpPr>
        <p:spPr bwMode="auto">
          <a:xfrm>
            <a:off x="4593516" y="5334908"/>
            <a:ext cx="655500" cy="233913"/>
          </a:xfrm>
          <a:prstGeom prst="rect">
            <a:avLst/>
          </a:prstGeom>
          <a:solidFill>
            <a:srgbClr val="284537"/>
          </a:solidFill>
          <a:ln w="0">
            <a:noFill/>
            <a:prstDash val="solid"/>
            <a:miter lim="800000"/>
          </a:ln>
        </p:spPr>
        <p:txBody>
          <a:bodyPr vert="horz" wrap="square" lIns="86699" tIns="43349" rIns="86699" bIns="43349" numCol="1" anchor="t" anchorCtr="0" compatLnSpc="1"/>
          <a:lstStyle/>
          <a:p>
            <a:pPr>
              <a:defRPr/>
            </a:pPr>
            <a:endParaRPr lang="zh-CN" altLang="en-US" sz="1705">
              <a:solidFill>
                <a:prstClr val="black"/>
              </a:solidFill>
              <a:latin typeface="Calibri" panose="020F0502020204030204"/>
              <a:ea typeface="宋体" panose="02010600030101010101" pitchFamily="2" charset="-122"/>
            </a:endParaRPr>
          </a:p>
        </p:txBody>
      </p:sp>
      <p:sp>
        <p:nvSpPr>
          <p:cNvPr id="217" name="Freeform 12"/>
          <p:cNvSpPr/>
          <p:nvPr/>
        </p:nvSpPr>
        <p:spPr bwMode="auto">
          <a:xfrm>
            <a:off x="4593516" y="5563380"/>
            <a:ext cx="3410773" cy="658220"/>
          </a:xfrm>
          <a:custGeom>
            <a:avLst/>
            <a:gdLst>
              <a:gd name="T0" fmla="*/ 0 w 1254"/>
              <a:gd name="T1" fmla="*/ 0 h 242"/>
              <a:gd name="T2" fmla="*/ 1254 w 1254"/>
              <a:gd name="T3" fmla="*/ 0 h 242"/>
              <a:gd name="T4" fmla="*/ 1254 w 1254"/>
              <a:gd name="T5" fmla="*/ 242 h 242"/>
              <a:gd name="T6" fmla="*/ 241 w 1254"/>
              <a:gd name="T7" fmla="*/ 242 h 242"/>
              <a:gd name="T8" fmla="*/ 0 w 1254"/>
              <a:gd name="T9" fmla="*/ 0 h 242"/>
            </a:gdLst>
            <a:ahLst/>
            <a:cxnLst>
              <a:cxn ang="0">
                <a:pos x="T0" y="T1"/>
              </a:cxn>
              <a:cxn ang="0">
                <a:pos x="T2" y="T3"/>
              </a:cxn>
              <a:cxn ang="0">
                <a:pos x="T4" y="T5"/>
              </a:cxn>
              <a:cxn ang="0">
                <a:pos x="T6" y="T7"/>
              </a:cxn>
              <a:cxn ang="0">
                <a:pos x="T8" y="T9"/>
              </a:cxn>
            </a:cxnLst>
            <a:rect l="0" t="0" r="r" b="b"/>
            <a:pathLst>
              <a:path w="1254" h="242">
                <a:moveTo>
                  <a:pt x="0" y="0"/>
                </a:moveTo>
                <a:lnTo>
                  <a:pt x="1254" y="0"/>
                </a:lnTo>
                <a:lnTo>
                  <a:pt x="1254" y="242"/>
                </a:lnTo>
                <a:lnTo>
                  <a:pt x="241" y="242"/>
                </a:lnTo>
                <a:lnTo>
                  <a:pt x="0" y="0"/>
                </a:lnTo>
                <a:close/>
              </a:path>
            </a:pathLst>
          </a:custGeom>
          <a:solidFill>
            <a:srgbClr val="6CB744"/>
          </a:solidFill>
          <a:ln>
            <a:noFill/>
          </a:ln>
          <a:effectLst>
            <a:outerShdw blurRad="63500" algn="ctr" rotWithShape="0">
              <a:prstClr val="black">
                <a:alpha val="40000"/>
              </a:prstClr>
            </a:outerShdw>
          </a:effectLst>
        </p:spPr>
        <p:txBody>
          <a:bodyPr rot="0" spcFirstLastPara="0" vertOverflow="overflow" horzOverflow="overflow" vert="horz" wrap="square" lIns="91418" tIns="45708" rIns="91418" bIns="45708" numCol="1" spcCol="0" rtlCol="0" fromWordArt="0" anchor="ctr" anchorCtr="0" forceAA="0" compatLnSpc="1">
            <a:noAutofit/>
          </a:bodyPr>
          <a:lstStyle/>
          <a:p>
            <a:pPr marL="0" marR="0" lvl="0" indent="0" algn="ctr" defTabSz="914400" eaLnBrk="1" fontAlgn="auto" latinLnBrk="0" hangingPunct="1">
              <a:lnSpc>
                <a:spcPct val="130000"/>
              </a:lnSpc>
              <a:spcBef>
                <a:spcPts val="0"/>
              </a:spcBef>
              <a:spcAft>
                <a:spcPts val="0"/>
              </a:spcAft>
              <a:buClrTx/>
              <a:buSzTx/>
              <a:buFontTx/>
              <a:buNone/>
              <a:defRPr/>
            </a:pPr>
            <a:endParaRPr kumimoji="0" lang="zh-CN" altLang="en-US" sz="1895" b="0" i="0" u="none" strike="noStrike" kern="0" cap="none" spc="0" normalizeH="0" baseline="0" noProof="0">
              <a:ln>
                <a:noFill/>
              </a:ln>
              <a:solidFill>
                <a:sysClr val="window" lastClr="FFFFFF"/>
              </a:solidFill>
              <a:effectLst/>
              <a:uLnTx/>
              <a:uFillTx/>
            </a:endParaRPr>
          </a:p>
        </p:txBody>
      </p:sp>
      <p:sp>
        <p:nvSpPr>
          <p:cNvPr id="218" name="Freeform 13"/>
          <p:cNvSpPr/>
          <p:nvPr/>
        </p:nvSpPr>
        <p:spPr bwMode="auto">
          <a:xfrm>
            <a:off x="4593516" y="2878826"/>
            <a:ext cx="3791561" cy="666380"/>
          </a:xfrm>
          <a:custGeom>
            <a:avLst/>
            <a:gdLst>
              <a:gd name="T0" fmla="*/ 241 w 1394"/>
              <a:gd name="T1" fmla="*/ 0 h 245"/>
              <a:gd name="T2" fmla="*/ 1394 w 1394"/>
              <a:gd name="T3" fmla="*/ 0 h 245"/>
              <a:gd name="T4" fmla="*/ 1150 w 1394"/>
              <a:gd name="T5" fmla="*/ 245 h 245"/>
              <a:gd name="T6" fmla="*/ 0 w 1394"/>
              <a:gd name="T7" fmla="*/ 245 h 245"/>
              <a:gd name="T8" fmla="*/ 241 w 1394"/>
              <a:gd name="T9" fmla="*/ 0 h 245"/>
            </a:gdLst>
            <a:ahLst/>
            <a:cxnLst>
              <a:cxn ang="0">
                <a:pos x="T0" y="T1"/>
              </a:cxn>
              <a:cxn ang="0">
                <a:pos x="T2" y="T3"/>
              </a:cxn>
              <a:cxn ang="0">
                <a:pos x="T4" y="T5"/>
              </a:cxn>
              <a:cxn ang="0">
                <a:pos x="T6" y="T7"/>
              </a:cxn>
              <a:cxn ang="0">
                <a:pos x="T8" y="T9"/>
              </a:cxn>
            </a:cxnLst>
            <a:rect l="0" t="0" r="r" b="b"/>
            <a:pathLst>
              <a:path w="1394" h="245">
                <a:moveTo>
                  <a:pt x="241" y="0"/>
                </a:moveTo>
                <a:lnTo>
                  <a:pt x="1394" y="0"/>
                </a:lnTo>
                <a:lnTo>
                  <a:pt x="1150" y="245"/>
                </a:lnTo>
                <a:lnTo>
                  <a:pt x="0" y="245"/>
                </a:lnTo>
                <a:lnTo>
                  <a:pt x="241" y="0"/>
                </a:lnTo>
                <a:close/>
              </a:path>
            </a:pathLst>
          </a:custGeom>
          <a:solidFill>
            <a:schemeClr val="accent4"/>
          </a:solidFill>
          <a:ln>
            <a:noFill/>
          </a:ln>
          <a:effectLst>
            <a:outerShdw blurRad="63500" algn="ctr" rotWithShape="0">
              <a:prstClr val="black">
                <a:alpha val="40000"/>
              </a:prstClr>
            </a:outerShdw>
          </a:effectLst>
        </p:spPr>
        <p:txBody>
          <a:bodyPr rot="0" spcFirstLastPara="0" vertOverflow="overflow" horzOverflow="overflow" vert="horz" wrap="square" lIns="91418" tIns="45708" rIns="91418" bIns="45708" numCol="1" spcCol="0" rtlCol="0" fromWordArt="0" anchor="ctr" anchorCtr="0" forceAA="0" compatLnSpc="1">
            <a:noAutofit/>
          </a:bodyPr>
          <a:lstStyle/>
          <a:p>
            <a:pPr marL="0" marR="0" lvl="0" indent="0" algn="ctr" defTabSz="914400" eaLnBrk="1" fontAlgn="auto" latinLnBrk="0" hangingPunct="1">
              <a:lnSpc>
                <a:spcPct val="130000"/>
              </a:lnSpc>
              <a:spcBef>
                <a:spcPts val="0"/>
              </a:spcBef>
              <a:spcAft>
                <a:spcPts val="0"/>
              </a:spcAft>
              <a:buClrTx/>
              <a:buSzTx/>
              <a:buFontTx/>
              <a:buNone/>
              <a:defRPr/>
            </a:pPr>
            <a:endParaRPr kumimoji="0" lang="zh-CN" altLang="en-US" sz="1895" b="0" i="0" u="none" strike="noStrike" kern="0" cap="none" spc="0" normalizeH="0" baseline="0" noProof="0">
              <a:ln>
                <a:noFill/>
              </a:ln>
              <a:solidFill>
                <a:sysClr val="window" lastClr="FFFFFF"/>
              </a:solidFill>
              <a:effectLst/>
              <a:uLnTx/>
              <a:uFillTx/>
            </a:endParaRPr>
          </a:p>
        </p:txBody>
      </p:sp>
      <p:sp>
        <p:nvSpPr>
          <p:cNvPr id="219" name="Freeform 14"/>
          <p:cNvSpPr/>
          <p:nvPr/>
        </p:nvSpPr>
        <p:spPr bwMode="auto">
          <a:xfrm>
            <a:off x="4593516" y="4671249"/>
            <a:ext cx="3791561" cy="663659"/>
          </a:xfrm>
          <a:custGeom>
            <a:avLst/>
            <a:gdLst>
              <a:gd name="T0" fmla="*/ 241 w 1394"/>
              <a:gd name="T1" fmla="*/ 0 h 244"/>
              <a:gd name="T2" fmla="*/ 1394 w 1394"/>
              <a:gd name="T3" fmla="*/ 0 h 244"/>
              <a:gd name="T4" fmla="*/ 1150 w 1394"/>
              <a:gd name="T5" fmla="*/ 244 h 244"/>
              <a:gd name="T6" fmla="*/ 0 w 1394"/>
              <a:gd name="T7" fmla="*/ 244 h 244"/>
              <a:gd name="T8" fmla="*/ 241 w 1394"/>
              <a:gd name="T9" fmla="*/ 0 h 244"/>
            </a:gdLst>
            <a:ahLst/>
            <a:cxnLst>
              <a:cxn ang="0">
                <a:pos x="T0" y="T1"/>
              </a:cxn>
              <a:cxn ang="0">
                <a:pos x="T2" y="T3"/>
              </a:cxn>
              <a:cxn ang="0">
                <a:pos x="T4" y="T5"/>
              </a:cxn>
              <a:cxn ang="0">
                <a:pos x="T6" y="T7"/>
              </a:cxn>
              <a:cxn ang="0">
                <a:pos x="T8" y="T9"/>
              </a:cxn>
            </a:cxnLst>
            <a:rect l="0" t="0" r="r" b="b"/>
            <a:pathLst>
              <a:path w="1394" h="244">
                <a:moveTo>
                  <a:pt x="241" y="0"/>
                </a:moveTo>
                <a:lnTo>
                  <a:pt x="1394" y="0"/>
                </a:lnTo>
                <a:lnTo>
                  <a:pt x="1150" y="244"/>
                </a:lnTo>
                <a:lnTo>
                  <a:pt x="0" y="244"/>
                </a:lnTo>
                <a:lnTo>
                  <a:pt x="241" y="0"/>
                </a:lnTo>
                <a:close/>
              </a:path>
            </a:pathLst>
          </a:custGeom>
          <a:solidFill>
            <a:schemeClr val="accent2"/>
          </a:solidFill>
          <a:ln>
            <a:noFill/>
          </a:ln>
          <a:effectLst>
            <a:outerShdw blurRad="63500" algn="ctr" rotWithShape="0">
              <a:prstClr val="black">
                <a:alpha val="40000"/>
              </a:prstClr>
            </a:outerShdw>
          </a:effectLst>
        </p:spPr>
        <p:txBody>
          <a:bodyPr rot="0" spcFirstLastPara="0" vertOverflow="overflow" horzOverflow="overflow" vert="horz" wrap="square" lIns="91418" tIns="45708" rIns="91418" bIns="45708" numCol="1" spcCol="0" rtlCol="0" fromWordArt="0" anchor="ctr" anchorCtr="0" forceAA="0" compatLnSpc="1">
            <a:noAutofit/>
          </a:bodyPr>
          <a:lstStyle/>
          <a:p>
            <a:pPr marL="0" marR="0" lvl="0" indent="0" algn="ctr" defTabSz="914400" eaLnBrk="1" fontAlgn="auto" latinLnBrk="0" hangingPunct="1">
              <a:lnSpc>
                <a:spcPct val="130000"/>
              </a:lnSpc>
              <a:spcBef>
                <a:spcPts val="0"/>
              </a:spcBef>
              <a:spcAft>
                <a:spcPts val="0"/>
              </a:spcAft>
              <a:buClrTx/>
              <a:buSzTx/>
              <a:buFontTx/>
              <a:buNone/>
              <a:defRPr/>
            </a:pPr>
            <a:endParaRPr kumimoji="0" lang="zh-CN" altLang="en-US" sz="1895" b="0" i="0" u="none" strike="noStrike" kern="0" cap="none" spc="0" normalizeH="0" baseline="0" noProof="0">
              <a:ln>
                <a:noFill/>
              </a:ln>
              <a:solidFill>
                <a:sysClr val="window" lastClr="FFFFFF"/>
              </a:solidFill>
              <a:effectLst/>
              <a:uLnTx/>
              <a:uFillTx/>
            </a:endParaRPr>
          </a:p>
        </p:txBody>
      </p:sp>
      <p:grpSp>
        <p:nvGrpSpPr>
          <p:cNvPr id="220" name="组合 219"/>
          <p:cNvGrpSpPr/>
          <p:nvPr/>
        </p:nvGrpSpPr>
        <p:grpSpPr>
          <a:xfrm>
            <a:off x="5360532" y="5683057"/>
            <a:ext cx="723497" cy="418867"/>
            <a:chOff x="5238881" y="5604205"/>
            <a:chExt cx="763063" cy="441774"/>
          </a:xfrm>
        </p:grpSpPr>
        <p:sp>
          <p:nvSpPr>
            <p:cNvPr id="221" name="Freeform 79"/>
            <p:cNvSpPr/>
            <p:nvPr/>
          </p:nvSpPr>
          <p:spPr bwMode="auto">
            <a:xfrm>
              <a:off x="5238881" y="5652973"/>
              <a:ext cx="203676" cy="344239"/>
            </a:xfrm>
            <a:custGeom>
              <a:avLst/>
              <a:gdLst>
                <a:gd name="T0" fmla="*/ 61 w 71"/>
                <a:gd name="T1" fmla="*/ 0 h 120"/>
                <a:gd name="T2" fmla="*/ 65 w 71"/>
                <a:gd name="T3" fmla="*/ 0 h 120"/>
                <a:gd name="T4" fmla="*/ 67 w 71"/>
                <a:gd name="T5" fmla="*/ 2 h 120"/>
                <a:gd name="T6" fmla="*/ 71 w 71"/>
                <a:gd name="T7" fmla="*/ 6 h 120"/>
                <a:gd name="T8" fmla="*/ 71 w 71"/>
                <a:gd name="T9" fmla="*/ 10 h 120"/>
                <a:gd name="T10" fmla="*/ 71 w 71"/>
                <a:gd name="T11" fmla="*/ 14 h 120"/>
                <a:gd name="T12" fmla="*/ 67 w 71"/>
                <a:gd name="T13" fmla="*/ 18 h 120"/>
                <a:gd name="T14" fmla="*/ 26 w 71"/>
                <a:gd name="T15" fmla="*/ 61 h 120"/>
                <a:gd name="T16" fmla="*/ 67 w 71"/>
                <a:gd name="T17" fmla="*/ 102 h 120"/>
                <a:gd name="T18" fmla="*/ 71 w 71"/>
                <a:gd name="T19" fmla="*/ 106 h 120"/>
                <a:gd name="T20" fmla="*/ 71 w 71"/>
                <a:gd name="T21" fmla="*/ 110 h 120"/>
                <a:gd name="T22" fmla="*/ 71 w 71"/>
                <a:gd name="T23" fmla="*/ 114 h 120"/>
                <a:gd name="T24" fmla="*/ 67 w 71"/>
                <a:gd name="T25" fmla="*/ 118 h 120"/>
                <a:gd name="T26" fmla="*/ 61 w 71"/>
                <a:gd name="T27" fmla="*/ 120 h 120"/>
                <a:gd name="T28" fmla="*/ 53 w 71"/>
                <a:gd name="T29" fmla="*/ 118 h 120"/>
                <a:gd name="T30" fmla="*/ 4 w 71"/>
                <a:gd name="T31" fmla="*/ 67 h 120"/>
                <a:gd name="T32" fmla="*/ 0 w 71"/>
                <a:gd name="T33" fmla="*/ 61 h 120"/>
                <a:gd name="T34" fmla="*/ 4 w 71"/>
                <a:gd name="T35" fmla="*/ 53 h 120"/>
                <a:gd name="T36" fmla="*/ 53 w 71"/>
                <a:gd name="T37" fmla="*/ 2 h 120"/>
                <a:gd name="T38" fmla="*/ 57 w 71"/>
                <a:gd name="T39" fmla="*/ 0 h 120"/>
                <a:gd name="T40" fmla="*/ 61 w 71"/>
                <a:gd name="T41"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1" h="120">
                  <a:moveTo>
                    <a:pt x="61" y="0"/>
                  </a:moveTo>
                  <a:lnTo>
                    <a:pt x="65" y="0"/>
                  </a:lnTo>
                  <a:lnTo>
                    <a:pt x="67" y="2"/>
                  </a:lnTo>
                  <a:lnTo>
                    <a:pt x="71" y="6"/>
                  </a:lnTo>
                  <a:lnTo>
                    <a:pt x="71" y="10"/>
                  </a:lnTo>
                  <a:lnTo>
                    <a:pt x="71" y="14"/>
                  </a:lnTo>
                  <a:lnTo>
                    <a:pt x="67" y="18"/>
                  </a:lnTo>
                  <a:lnTo>
                    <a:pt x="26" y="61"/>
                  </a:lnTo>
                  <a:lnTo>
                    <a:pt x="67" y="102"/>
                  </a:lnTo>
                  <a:lnTo>
                    <a:pt x="71" y="106"/>
                  </a:lnTo>
                  <a:lnTo>
                    <a:pt x="71" y="110"/>
                  </a:lnTo>
                  <a:lnTo>
                    <a:pt x="71" y="114"/>
                  </a:lnTo>
                  <a:lnTo>
                    <a:pt x="67" y="118"/>
                  </a:lnTo>
                  <a:lnTo>
                    <a:pt x="61" y="120"/>
                  </a:lnTo>
                  <a:lnTo>
                    <a:pt x="53" y="118"/>
                  </a:lnTo>
                  <a:lnTo>
                    <a:pt x="4" y="67"/>
                  </a:lnTo>
                  <a:lnTo>
                    <a:pt x="0" y="61"/>
                  </a:lnTo>
                  <a:lnTo>
                    <a:pt x="4" y="53"/>
                  </a:lnTo>
                  <a:lnTo>
                    <a:pt x="53" y="2"/>
                  </a:lnTo>
                  <a:lnTo>
                    <a:pt x="57" y="0"/>
                  </a:lnTo>
                  <a:lnTo>
                    <a:pt x="61" y="0"/>
                  </a:lnTo>
                  <a:close/>
                </a:path>
              </a:pathLst>
            </a:custGeom>
            <a:solidFill>
              <a:srgbClr val="FFFFFF"/>
            </a:solidFill>
            <a:ln w="0">
              <a:noFill/>
              <a:prstDash val="solid"/>
              <a:round/>
            </a:ln>
          </p:spPr>
          <p:txBody>
            <a:bodyPr vert="horz" wrap="square" lIns="86699" tIns="43349" rIns="86699" bIns="43349" numCol="1" anchor="t" anchorCtr="0" compatLnSpc="1"/>
            <a:lstStyle/>
            <a:p>
              <a:pPr>
                <a:defRPr/>
              </a:pPr>
              <a:endParaRPr lang="zh-CN" altLang="en-US" sz="1705">
                <a:solidFill>
                  <a:prstClr val="black"/>
                </a:solidFill>
                <a:latin typeface="Calibri" panose="020F0502020204030204"/>
                <a:ea typeface="宋体" panose="02010600030101010101" pitchFamily="2" charset="-122"/>
              </a:endParaRPr>
            </a:p>
          </p:txBody>
        </p:sp>
        <p:grpSp>
          <p:nvGrpSpPr>
            <p:cNvPr id="222" name="组合 221"/>
            <p:cNvGrpSpPr/>
            <p:nvPr/>
          </p:nvGrpSpPr>
          <p:grpSpPr>
            <a:xfrm>
              <a:off x="5557301" y="5604205"/>
              <a:ext cx="444643" cy="441774"/>
              <a:chOff x="5557301" y="5584126"/>
              <a:chExt cx="444643" cy="441774"/>
            </a:xfrm>
          </p:grpSpPr>
          <p:sp>
            <p:nvSpPr>
              <p:cNvPr id="223" name="Freeform 192"/>
              <p:cNvSpPr>
                <a:spLocks noEditPoints="1"/>
              </p:cNvSpPr>
              <p:nvPr/>
            </p:nvSpPr>
            <p:spPr bwMode="auto">
              <a:xfrm>
                <a:off x="5557301" y="5584126"/>
                <a:ext cx="444643" cy="441774"/>
              </a:xfrm>
              <a:custGeom>
                <a:avLst/>
                <a:gdLst>
                  <a:gd name="T0" fmla="*/ 78 w 155"/>
                  <a:gd name="T1" fmla="*/ 10 h 154"/>
                  <a:gd name="T2" fmla="*/ 61 w 155"/>
                  <a:gd name="T3" fmla="*/ 12 h 154"/>
                  <a:gd name="T4" fmla="*/ 43 w 155"/>
                  <a:gd name="T5" fmla="*/ 18 h 154"/>
                  <a:gd name="T6" fmla="*/ 25 w 155"/>
                  <a:gd name="T7" fmla="*/ 34 h 154"/>
                  <a:gd name="T8" fmla="*/ 13 w 155"/>
                  <a:gd name="T9" fmla="*/ 55 h 154"/>
                  <a:gd name="T10" fmla="*/ 9 w 155"/>
                  <a:gd name="T11" fmla="*/ 77 h 154"/>
                  <a:gd name="T12" fmla="*/ 11 w 155"/>
                  <a:gd name="T13" fmla="*/ 95 h 154"/>
                  <a:gd name="T14" fmla="*/ 19 w 155"/>
                  <a:gd name="T15" fmla="*/ 112 h 154"/>
                  <a:gd name="T16" fmla="*/ 33 w 155"/>
                  <a:gd name="T17" fmla="*/ 130 h 154"/>
                  <a:gd name="T18" fmla="*/ 55 w 155"/>
                  <a:gd name="T19" fmla="*/ 142 h 154"/>
                  <a:gd name="T20" fmla="*/ 78 w 155"/>
                  <a:gd name="T21" fmla="*/ 146 h 154"/>
                  <a:gd name="T22" fmla="*/ 94 w 155"/>
                  <a:gd name="T23" fmla="*/ 144 h 154"/>
                  <a:gd name="T24" fmla="*/ 112 w 155"/>
                  <a:gd name="T25" fmla="*/ 138 h 154"/>
                  <a:gd name="T26" fmla="*/ 130 w 155"/>
                  <a:gd name="T27" fmla="*/ 122 h 154"/>
                  <a:gd name="T28" fmla="*/ 143 w 155"/>
                  <a:gd name="T29" fmla="*/ 101 h 154"/>
                  <a:gd name="T30" fmla="*/ 147 w 155"/>
                  <a:gd name="T31" fmla="*/ 77 h 154"/>
                  <a:gd name="T32" fmla="*/ 145 w 155"/>
                  <a:gd name="T33" fmla="*/ 61 h 154"/>
                  <a:gd name="T34" fmla="*/ 136 w 155"/>
                  <a:gd name="T35" fmla="*/ 44 h 154"/>
                  <a:gd name="T36" fmla="*/ 122 w 155"/>
                  <a:gd name="T37" fmla="*/ 24 h 154"/>
                  <a:gd name="T38" fmla="*/ 100 w 155"/>
                  <a:gd name="T39" fmla="*/ 14 h 154"/>
                  <a:gd name="T40" fmla="*/ 78 w 155"/>
                  <a:gd name="T41" fmla="*/ 10 h 154"/>
                  <a:gd name="T42" fmla="*/ 78 w 155"/>
                  <a:gd name="T43" fmla="*/ 0 h 154"/>
                  <a:gd name="T44" fmla="*/ 104 w 155"/>
                  <a:gd name="T45" fmla="*/ 6 h 154"/>
                  <a:gd name="T46" fmla="*/ 126 w 155"/>
                  <a:gd name="T47" fmla="*/ 18 h 154"/>
                  <a:gd name="T48" fmla="*/ 145 w 155"/>
                  <a:gd name="T49" fmla="*/ 40 h 154"/>
                  <a:gd name="T50" fmla="*/ 153 w 155"/>
                  <a:gd name="T51" fmla="*/ 59 h 154"/>
                  <a:gd name="T52" fmla="*/ 155 w 155"/>
                  <a:gd name="T53" fmla="*/ 77 h 154"/>
                  <a:gd name="T54" fmla="*/ 151 w 155"/>
                  <a:gd name="T55" fmla="*/ 103 h 154"/>
                  <a:gd name="T56" fmla="*/ 136 w 155"/>
                  <a:gd name="T57" fmla="*/ 128 h 154"/>
                  <a:gd name="T58" fmla="*/ 116 w 155"/>
                  <a:gd name="T59" fmla="*/ 144 h 154"/>
                  <a:gd name="T60" fmla="*/ 96 w 155"/>
                  <a:gd name="T61" fmla="*/ 152 h 154"/>
                  <a:gd name="T62" fmla="*/ 78 w 155"/>
                  <a:gd name="T63" fmla="*/ 154 h 154"/>
                  <a:gd name="T64" fmla="*/ 51 w 155"/>
                  <a:gd name="T65" fmla="*/ 150 h 154"/>
                  <a:gd name="T66" fmla="*/ 29 w 155"/>
                  <a:gd name="T67" fmla="*/ 136 h 154"/>
                  <a:gd name="T68" fmla="*/ 11 w 155"/>
                  <a:gd name="T69" fmla="*/ 116 h 154"/>
                  <a:gd name="T70" fmla="*/ 3 w 155"/>
                  <a:gd name="T71" fmla="*/ 97 h 154"/>
                  <a:gd name="T72" fmla="*/ 0 w 155"/>
                  <a:gd name="T73" fmla="*/ 77 h 154"/>
                  <a:gd name="T74" fmla="*/ 5 w 155"/>
                  <a:gd name="T75" fmla="*/ 50 h 154"/>
                  <a:gd name="T76" fmla="*/ 19 w 155"/>
                  <a:gd name="T77" fmla="*/ 28 h 154"/>
                  <a:gd name="T78" fmla="*/ 39 w 155"/>
                  <a:gd name="T79" fmla="*/ 10 h 154"/>
                  <a:gd name="T80" fmla="*/ 59 w 155"/>
                  <a:gd name="T81" fmla="*/ 4 h 154"/>
                  <a:gd name="T82" fmla="*/ 78 w 155"/>
                  <a:gd name="T83" fmla="*/ 0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5" h="154">
                    <a:moveTo>
                      <a:pt x="78" y="10"/>
                    </a:moveTo>
                    <a:lnTo>
                      <a:pt x="61" y="12"/>
                    </a:lnTo>
                    <a:lnTo>
                      <a:pt x="43" y="18"/>
                    </a:lnTo>
                    <a:lnTo>
                      <a:pt x="25" y="34"/>
                    </a:lnTo>
                    <a:lnTo>
                      <a:pt x="13" y="55"/>
                    </a:lnTo>
                    <a:lnTo>
                      <a:pt x="9" y="77"/>
                    </a:lnTo>
                    <a:lnTo>
                      <a:pt x="11" y="95"/>
                    </a:lnTo>
                    <a:lnTo>
                      <a:pt x="19" y="112"/>
                    </a:lnTo>
                    <a:lnTo>
                      <a:pt x="33" y="130"/>
                    </a:lnTo>
                    <a:lnTo>
                      <a:pt x="55" y="142"/>
                    </a:lnTo>
                    <a:lnTo>
                      <a:pt x="78" y="146"/>
                    </a:lnTo>
                    <a:lnTo>
                      <a:pt x="94" y="144"/>
                    </a:lnTo>
                    <a:lnTo>
                      <a:pt x="112" y="138"/>
                    </a:lnTo>
                    <a:lnTo>
                      <a:pt x="130" y="122"/>
                    </a:lnTo>
                    <a:lnTo>
                      <a:pt x="143" y="101"/>
                    </a:lnTo>
                    <a:lnTo>
                      <a:pt x="147" y="77"/>
                    </a:lnTo>
                    <a:lnTo>
                      <a:pt x="145" y="61"/>
                    </a:lnTo>
                    <a:lnTo>
                      <a:pt x="136" y="44"/>
                    </a:lnTo>
                    <a:lnTo>
                      <a:pt x="122" y="24"/>
                    </a:lnTo>
                    <a:lnTo>
                      <a:pt x="100" y="14"/>
                    </a:lnTo>
                    <a:lnTo>
                      <a:pt x="78" y="10"/>
                    </a:lnTo>
                    <a:close/>
                    <a:moveTo>
                      <a:pt x="78" y="0"/>
                    </a:moveTo>
                    <a:lnTo>
                      <a:pt x="104" y="6"/>
                    </a:lnTo>
                    <a:lnTo>
                      <a:pt x="126" y="18"/>
                    </a:lnTo>
                    <a:lnTo>
                      <a:pt x="145" y="40"/>
                    </a:lnTo>
                    <a:lnTo>
                      <a:pt x="153" y="59"/>
                    </a:lnTo>
                    <a:lnTo>
                      <a:pt x="155" y="77"/>
                    </a:lnTo>
                    <a:lnTo>
                      <a:pt x="151" y="103"/>
                    </a:lnTo>
                    <a:lnTo>
                      <a:pt x="136" y="128"/>
                    </a:lnTo>
                    <a:lnTo>
                      <a:pt x="116" y="144"/>
                    </a:lnTo>
                    <a:lnTo>
                      <a:pt x="96" y="152"/>
                    </a:lnTo>
                    <a:lnTo>
                      <a:pt x="78" y="154"/>
                    </a:lnTo>
                    <a:lnTo>
                      <a:pt x="51" y="150"/>
                    </a:lnTo>
                    <a:lnTo>
                      <a:pt x="29" y="136"/>
                    </a:lnTo>
                    <a:lnTo>
                      <a:pt x="11" y="116"/>
                    </a:lnTo>
                    <a:lnTo>
                      <a:pt x="3" y="97"/>
                    </a:lnTo>
                    <a:lnTo>
                      <a:pt x="0" y="77"/>
                    </a:lnTo>
                    <a:lnTo>
                      <a:pt x="5" y="50"/>
                    </a:lnTo>
                    <a:lnTo>
                      <a:pt x="19" y="28"/>
                    </a:lnTo>
                    <a:lnTo>
                      <a:pt x="39" y="10"/>
                    </a:lnTo>
                    <a:lnTo>
                      <a:pt x="59" y="4"/>
                    </a:lnTo>
                    <a:lnTo>
                      <a:pt x="78" y="0"/>
                    </a:lnTo>
                    <a:close/>
                  </a:path>
                </a:pathLst>
              </a:custGeom>
              <a:solidFill>
                <a:srgbClr val="FFFFFF"/>
              </a:solidFill>
              <a:ln w="0">
                <a:noFill/>
                <a:prstDash val="solid"/>
                <a:round/>
              </a:ln>
            </p:spPr>
            <p:txBody>
              <a:bodyPr vert="horz" wrap="square" lIns="86699" tIns="43349" rIns="86699" bIns="43349" numCol="1" anchor="t" anchorCtr="0" compatLnSpc="1"/>
              <a:lstStyle/>
              <a:p>
                <a:pPr>
                  <a:defRPr/>
                </a:pPr>
                <a:endParaRPr lang="zh-CN" altLang="en-US" sz="1705">
                  <a:solidFill>
                    <a:prstClr val="black"/>
                  </a:solidFill>
                  <a:latin typeface="Calibri" panose="020F0502020204030204"/>
                  <a:ea typeface="宋体" panose="02010600030101010101" pitchFamily="2" charset="-122"/>
                </a:endParaRPr>
              </a:p>
            </p:txBody>
          </p:sp>
          <p:sp>
            <p:nvSpPr>
              <p:cNvPr id="224" name="Freeform 193"/>
              <p:cNvSpPr/>
              <p:nvPr/>
            </p:nvSpPr>
            <p:spPr bwMode="auto">
              <a:xfrm>
                <a:off x="5657705" y="5905416"/>
                <a:ext cx="28687" cy="22949"/>
              </a:xfrm>
              <a:custGeom>
                <a:avLst/>
                <a:gdLst>
                  <a:gd name="T0" fmla="*/ 0 w 10"/>
                  <a:gd name="T1" fmla="*/ 0 h 8"/>
                  <a:gd name="T2" fmla="*/ 10 w 10"/>
                  <a:gd name="T3" fmla="*/ 8 h 8"/>
                  <a:gd name="T4" fmla="*/ 4 w 10"/>
                  <a:gd name="T5" fmla="*/ 8 h 8"/>
                  <a:gd name="T6" fmla="*/ 0 w 10"/>
                  <a:gd name="T7" fmla="*/ 8 h 8"/>
                  <a:gd name="T8" fmla="*/ 0 w 10"/>
                  <a:gd name="T9" fmla="*/ 4 h 8"/>
                  <a:gd name="T10" fmla="*/ 0 w 10"/>
                  <a:gd name="T11" fmla="*/ 0 h 8"/>
                </a:gdLst>
                <a:ahLst/>
                <a:cxnLst>
                  <a:cxn ang="0">
                    <a:pos x="T0" y="T1"/>
                  </a:cxn>
                  <a:cxn ang="0">
                    <a:pos x="T2" y="T3"/>
                  </a:cxn>
                  <a:cxn ang="0">
                    <a:pos x="T4" y="T5"/>
                  </a:cxn>
                  <a:cxn ang="0">
                    <a:pos x="T6" y="T7"/>
                  </a:cxn>
                  <a:cxn ang="0">
                    <a:pos x="T8" y="T9"/>
                  </a:cxn>
                  <a:cxn ang="0">
                    <a:pos x="T10" y="T11"/>
                  </a:cxn>
                </a:cxnLst>
                <a:rect l="0" t="0" r="r" b="b"/>
                <a:pathLst>
                  <a:path w="10" h="8">
                    <a:moveTo>
                      <a:pt x="0" y="0"/>
                    </a:moveTo>
                    <a:lnTo>
                      <a:pt x="10" y="8"/>
                    </a:lnTo>
                    <a:lnTo>
                      <a:pt x="4" y="8"/>
                    </a:lnTo>
                    <a:lnTo>
                      <a:pt x="0" y="8"/>
                    </a:lnTo>
                    <a:lnTo>
                      <a:pt x="0" y="4"/>
                    </a:lnTo>
                    <a:lnTo>
                      <a:pt x="0" y="0"/>
                    </a:lnTo>
                    <a:close/>
                  </a:path>
                </a:pathLst>
              </a:custGeom>
              <a:solidFill>
                <a:srgbClr val="FFFFFF"/>
              </a:solidFill>
              <a:ln w="0">
                <a:noFill/>
                <a:prstDash val="solid"/>
                <a:round/>
              </a:ln>
            </p:spPr>
            <p:txBody>
              <a:bodyPr vert="horz" wrap="square" lIns="86699" tIns="43349" rIns="86699" bIns="43349" numCol="1" anchor="t" anchorCtr="0" compatLnSpc="1"/>
              <a:lstStyle/>
              <a:p>
                <a:pPr>
                  <a:defRPr/>
                </a:pPr>
                <a:endParaRPr lang="zh-CN" altLang="en-US" sz="1705">
                  <a:solidFill>
                    <a:prstClr val="black"/>
                  </a:solidFill>
                  <a:latin typeface="Calibri" panose="020F0502020204030204"/>
                  <a:ea typeface="宋体" panose="02010600030101010101" pitchFamily="2" charset="-122"/>
                </a:endParaRPr>
              </a:p>
            </p:txBody>
          </p:sp>
          <p:sp>
            <p:nvSpPr>
              <p:cNvPr id="225" name="Freeform 194"/>
              <p:cNvSpPr/>
              <p:nvPr/>
            </p:nvSpPr>
            <p:spPr bwMode="auto">
              <a:xfrm>
                <a:off x="5792532" y="5687397"/>
                <a:ext cx="103272" cy="111879"/>
              </a:xfrm>
              <a:custGeom>
                <a:avLst/>
                <a:gdLst>
                  <a:gd name="T0" fmla="*/ 6 w 36"/>
                  <a:gd name="T1" fmla="*/ 0 h 39"/>
                  <a:gd name="T2" fmla="*/ 16 w 36"/>
                  <a:gd name="T3" fmla="*/ 0 h 39"/>
                  <a:gd name="T4" fmla="*/ 36 w 36"/>
                  <a:gd name="T5" fmla="*/ 21 h 39"/>
                  <a:gd name="T6" fmla="*/ 36 w 36"/>
                  <a:gd name="T7" fmla="*/ 31 h 39"/>
                  <a:gd name="T8" fmla="*/ 30 w 36"/>
                  <a:gd name="T9" fmla="*/ 39 h 39"/>
                  <a:gd name="T10" fmla="*/ 0 w 36"/>
                  <a:gd name="T11" fmla="*/ 6 h 39"/>
                  <a:gd name="T12" fmla="*/ 6 w 36"/>
                  <a:gd name="T13" fmla="*/ 0 h 39"/>
                </a:gdLst>
                <a:ahLst/>
                <a:cxnLst>
                  <a:cxn ang="0">
                    <a:pos x="T0" y="T1"/>
                  </a:cxn>
                  <a:cxn ang="0">
                    <a:pos x="T2" y="T3"/>
                  </a:cxn>
                  <a:cxn ang="0">
                    <a:pos x="T4" y="T5"/>
                  </a:cxn>
                  <a:cxn ang="0">
                    <a:pos x="T6" y="T7"/>
                  </a:cxn>
                  <a:cxn ang="0">
                    <a:pos x="T8" y="T9"/>
                  </a:cxn>
                  <a:cxn ang="0">
                    <a:pos x="T10" y="T11"/>
                  </a:cxn>
                  <a:cxn ang="0">
                    <a:pos x="T12" y="T13"/>
                  </a:cxn>
                </a:cxnLst>
                <a:rect l="0" t="0" r="r" b="b"/>
                <a:pathLst>
                  <a:path w="36" h="39">
                    <a:moveTo>
                      <a:pt x="6" y="0"/>
                    </a:moveTo>
                    <a:lnTo>
                      <a:pt x="16" y="0"/>
                    </a:lnTo>
                    <a:lnTo>
                      <a:pt x="36" y="21"/>
                    </a:lnTo>
                    <a:lnTo>
                      <a:pt x="36" y="31"/>
                    </a:lnTo>
                    <a:lnTo>
                      <a:pt x="30" y="39"/>
                    </a:lnTo>
                    <a:lnTo>
                      <a:pt x="0" y="6"/>
                    </a:lnTo>
                    <a:lnTo>
                      <a:pt x="6" y="0"/>
                    </a:lnTo>
                    <a:close/>
                  </a:path>
                </a:pathLst>
              </a:custGeom>
              <a:solidFill>
                <a:srgbClr val="FFFFFF"/>
              </a:solidFill>
              <a:ln w="0">
                <a:noFill/>
                <a:prstDash val="solid"/>
                <a:round/>
              </a:ln>
            </p:spPr>
            <p:txBody>
              <a:bodyPr vert="horz" wrap="square" lIns="86699" tIns="43349" rIns="86699" bIns="43349" numCol="1" anchor="t" anchorCtr="0" compatLnSpc="1"/>
              <a:lstStyle/>
              <a:p>
                <a:pPr>
                  <a:defRPr/>
                </a:pPr>
                <a:endParaRPr lang="zh-CN" altLang="en-US" sz="1705">
                  <a:solidFill>
                    <a:prstClr val="black"/>
                  </a:solidFill>
                  <a:latin typeface="Calibri" panose="020F0502020204030204"/>
                  <a:ea typeface="宋体" panose="02010600030101010101" pitchFamily="2" charset="-122"/>
                </a:endParaRPr>
              </a:p>
            </p:txBody>
          </p:sp>
          <p:sp>
            <p:nvSpPr>
              <p:cNvPr id="226" name="Freeform 195"/>
              <p:cNvSpPr/>
              <p:nvPr/>
            </p:nvSpPr>
            <p:spPr bwMode="auto">
              <a:xfrm>
                <a:off x="5715079" y="5747638"/>
                <a:ext cx="123353" cy="120484"/>
              </a:xfrm>
              <a:custGeom>
                <a:avLst/>
                <a:gdLst>
                  <a:gd name="T0" fmla="*/ 35 w 43"/>
                  <a:gd name="T1" fmla="*/ 0 h 42"/>
                  <a:gd name="T2" fmla="*/ 43 w 43"/>
                  <a:gd name="T3" fmla="*/ 8 h 42"/>
                  <a:gd name="T4" fmla="*/ 8 w 43"/>
                  <a:gd name="T5" fmla="*/ 42 h 42"/>
                  <a:gd name="T6" fmla="*/ 0 w 43"/>
                  <a:gd name="T7" fmla="*/ 42 h 42"/>
                  <a:gd name="T8" fmla="*/ 0 w 43"/>
                  <a:gd name="T9" fmla="*/ 34 h 42"/>
                  <a:gd name="T10" fmla="*/ 0 w 43"/>
                  <a:gd name="T11" fmla="*/ 34 h 42"/>
                  <a:gd name="T12" fmla="*/ 35 w 43"/>
                  <a:gd name="T13" fmla="*/ 0 h 42"/>
                </a:gdLst>
                <a:ahLst/>
                <a:cxnLst>
                  <a:cxn ang="0">
                    <a:pos x="T0" y="T1"/>
                  </a:cxn>
                  <a:cxn ang="0">
                    <a:pos x="T2" y="T3"/>
                  </a:cxn>
                  <a:cxn ang="0">
                    <a:pos x="T4" y="T5"/>
                  </a:cxn>
                  <a:cxn ang="0">
                    <a:pos x="T6" y="T7"/>
                  </a:cxn>
                  <a:cxn ang="0">
                    <a:pos x="T8" y="T9"/>
                  </a:cxn>
                  <a:cxn ang="0">
                    <a:pos x="T10" y="T11"/>
                  </a:cxn>
                  <a:cxn ang="0">
                    <a:pos x="T12" y="T13"/>
                  </a:cxn>
                </a:cxnLst>
                <a:rect l="0" t="0" r="r" b="b"/>
                <a:pathLst>
                  <a:path w="43" h="42">
                    <a:moveTo>
                      <a:pt x="35" y="0"/>
                    </a:moveTo>
                    <a:lnTo>
                      <a:pt x="43" y="8"/>
                    </a:lnTo>
                    <a:lnTo>
                      <a:pt x="8" y="42"/>
                    </a:lnTo>
                    <a:lnTo>
                      <a:pt x="0" y="42"/>
                    </a:lnTo>
                    <a:lnTo>
                      <a:pt x="0" y="34"/>
                    </a:lnTo>
                    <a:lnTo>
                      <a:pt x="0" y="34"/>
                    </a:lnTo>
                    <a:lnTo>
                      <a:pt x="35" y="0"/>
                    </a:lnTo>
                    <a:close/>
                  </a:path>
                </a:pathLst>
              </a:custGeom>
              <a:solidFill>
                <a:srgbClr val="FFFFFF"/>
              </a:solidFill>
              <a:ln w="0">
                <a:noFill/>
                <a:prstDash val="solid"/>
                <a:round/>
              </a:ln>
            </p:spPr>
            <p:txBody>
              <a:bodyPr vert="horz" wrap="square" lIns="86699" tIns="43349" rIns="86699" bIns="43349" numCol="1" anchor="t" anchorCtr="0" compatLnSpc="1"/>
              <a:lstStyle/>
              <a:p>
                <a:pPr>
                  <a:defRPr/>
                </a:pPr>
                <a:endParaRPr lang="zh-CN" altLang="en-US" sz="1705">
                  <a:solidFill>
                    <a:prstClr val="black"/>
                  </a:solidFill>
                  <a:latin typeface="Calibri" panose="020F0502020204030204"/>
                  <a:ea typeface="宋体" panose="02010600030101010101" pitchFamily="2" charset="-122"/>
                </a:endParaRPr>
              </a:p>
            </p:txBody>
          </p:sp>
          <p:sp>
            <p:nvSpPr>
              <p:cNvPr id="227" name="Freeform 196"/>
              <p:cNvSpPr/>
              <p:nvPr/>
            </p:nvSpPr>
            <p:spPr bwMode="auto">
              <a:xfrm>
                <a:off x="5680655" y="5716084"/>
                <a:ext cx="123353" cy="123353"/>
              </a:xfrm>
              <a:custGeom>
                <a:avLst/>
                <a:gdLst>
                  <a:gd name="T0" fmla="*/ 35 w 43"/>
                  <a:gd name="T1" fmla="*/ 0 h 43"/>
                  <a:gd name="T2" fmla="*/ 43 w 43"/>
                  <a:gd name="T3" fmla="*/ 9 h 43"/>
                  <a:gd name="T4" fmla="*/ 8 w 43"/>
                  <a:gd name="T5" fmla="*/ 43 h 43"/>
                  <a:gd name="T6" fmla="*/ 8 w 43"/>
                  <a:gd name="T7" fmla="*/ 43 h 43"/>
                  <a:gd name="T8" fmla="*/ 0 w 43"/>
                  <a:gd name="T9" fmla="*/ 43 h 43"/>
                  <a:gd name="T10" fmla="*/ 0 w 43"/>
                  <a:gd name="T11" fmla="*/ 35 h 43"/>
                  <a:gd name="T12" fmla="*/ 35 w 43"/>
                  <a:gd name="T13" fmla="*/ 0 h 43"/>
                </a:gdLst>
                <a:ahLst/>
                <a:cxnLst>
                  <a:cxn ang="0">
                    <a:pos x="T0" y="T1"/>
                  </a:cxn>
                  <a:cxn ang="0">
                    <a:pos x="T2" y="T3"/>
                  </a:cxn>
                  <a:cxn ang="0">
                    <a:pos x="T4" y="T5"/>
                  </a:cxn>
                  <a:cxn ang="0">
                    <a:pos x="T6" y="T7"/>
                  </a:cxn>
                  <a:cxn ang="0">
                    <a:pos x="T8" y="T9"/>
                  </a:cxn>
                  <a:cxn ang="0">
                    <a:pos x="T10" y="T11"/>
                  </a:cxn>
                  <a:cxn ang="0">
                    <a:pos x="T12" y="T13"/>
                  </a:cxn>
                </a:cxnLst>
                <a:rect l="0" t="0" r="r" b="b"/>
                <a:pathLst>
                  <a:path w="43" h="43">
                    <a:moveTo>
                      <a:pt x="35" y="0"/>
                    </a:moveTo>
                    <a:lnTo>
                      <a:pt x="43" y="9"/>
                    </a:lnTo>
                    <a:lnTo>
                      <a:pt x="8" y="43"/>
                    </a:lnTo>
                    <a:lnTo>
                      <a:pt x="8" y="43"/>
                    </a:lnTo>
                    <a:lnTo>
                      <a:pt x="0" y="43"/>
                    </a:lnTo>
                    <a:lnTo>
                      <a:pt x="0" y="35"/>
                    </a:lnTo>
                    <a:lnTo>
                      <a:pt x="35" y="0"/>
                    </a:lnTo>
                    <a:close/>
                  </a:path>
                </a:pathLst>
              </a:custGeom>
              <a:solidFill>
                <a:srgbClr val="FFFFFF"/>
              </a:solidFill>
              <a:ln w="0">
                <a:noFill/>
                <a:prstDash val="solid"/>
                <a:round/>
              </a:ln>
            </p:spPr>
            <p:txBody>
              <a:bodyPr vert="horz" wrap="square" lIns="86699" tIns="43349" rIns="86699" bIns="43349" numCol="1" anchor="t" anchorCtr="0" compatLnSpc="1"/>
              <a:lstStyle/>
              <a:p>
                <a:pPr>
                  <a:defRPr/>
                </a:pPr>
                <a:endParaRPr lang="zh-CN" altLang="en-US" sz="1705">
                  <a:solidFill>
                    <a:prstClr val="black"/>
                  </a:solidFill>
                  <a:latin typeface="Calibri" panose="020F0502020204030204"/>
                  <a:ea typeface="宋体" panose="02010600030101010101" pitchFamily="2" charset="-122"/>
                </a:endParaRPr>
              </a:p>
            </p:txBody>
          </p:sp>
          <p:sp>
            <p:nvSpPr>
              <p:cNvPr id="228" name="Freeform 197"/>
              <p:cNvSpPr/>
              <p:nvPr/>
            </p:nvSpPr>
            <p:spPr bwMode="auto">
              <a:xfrm>
                <a:off x="5663443" y="5833698"/>
                <a:ext cx="86060" cy="94667"/>
              </a:xfrm>
              <a:custGeom>
                <a:avLst/>
                <a:gdLst>
                  <a:gd name="T0" fmla="*/ 2 w 30"/>
                  <a:gd name="T1" fmla="*/ 0 h 33"/>
                  <a:gd name="T2" fmla="*/ 4 w 30"/>
                  <a:gd name="T3" fmla="*/ 4 h 33"/>
                  <a:gd name="T4" fmla="*/ 12 w 30"/>
                  <a:gd name="T5" fmla="*/ 8 h 33"/>
                  <a:gd name="T6" fmla="*/ 16 w 30"/>
                  <a:gd name="T7" fmla="*/ 16 h 33"/>
                  <a:gd name="T8" fmla="*/ 24 w 30"/>
                  <a:gd name="T9" fmla="*/ 18 h 33"/>
                  <a:gd name="T10" fmla="*/ 26 w 30"/>
                  <a:gd name="T11" fmla="*/ 27 h 33"/>
                  <a:gd name="T12" fmla="*/ 30 w 30"/>
                  <a:gd name="T13" fmla="*/ 31 h 33"/>
                  <a:gd name="T14" fmla="*/ 12 w 30"/>
                  <a:gd name="T15" fmla="*/ 33 h 33"/>
                  <a:gd name="T16" fmla="*/ 0 w 30"/>
                  <a:gd name="T17" fmla="*/ 18 h 33"/>
                  <a:gd name="T18" fmla="*/ 2 w 30"/>
                  <a:gd name="T19"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33">
                    <a:moveTo>
                      <a:pt x="2" y="0"/>
                    </a:moveTo>
                    <a:lnTo>
                      <a:pt x="4" y="4"/>
                    </a:lnTo>
                    <a:lnTo>
                      <a:pt x="12" y="8"/>
                    </a:lnTo>
                    <a:lnTo>
                      <a:pt x="16" y="16"/>
                    </a:lnTo>
                    <a:lnTo>
                      <a:pt x="24" y="18"/>
                    </a:lnTo>
                    <a:lnTo>
                      <a:pt x="26" y="27"/>
                    </a:lnTo>
                    <a:lnTo>
                      <a:pt x="30" y="31"/>
                    </a:lnTo>
                    <a:lnTo>
                      <a:pt x="12" y="33"/>
                    </a:lnTo>
                    <a:lnTo>
                      <a:pt x="0" y="18"/>
                    </a:lnTo>
                    <a:lnTo>
                      <a:pt x="2" y="0"/>
                    </a:lnTo>
                    <a:close/>
                  </a:path>
                </a:pathLst>
              </a:custGeom>
              <a:solidFill>
                <a:srgbClr val="FFFFFF"/>
              </a:solidFill>
              <a:ln w="0">
                <a:noFill/>
                <a:prstDash val="solid"/>
                <a:round/>
              </a:ln>
            </p:spPr>
            <p:txBody>
              <a:bodyPr vert="horz" wrap="square" lIns="86699" tIns="43349" rIns="86699" bIns="43349" numCol="1" anchor="t" anchorCtr="0" compatLnSpc="1"/>
              <a:lstStyle/>
              <a:p>
                <a:pPr>
                  <a:defRPr/>
                </a:pPr>
                <a:endParaRPr lang="zh-CN" altLang="en-US" sz="1705">
                  <a:solidFill>
                    <a:prstClr val="black"/>
                  </a:solidFill>
                  <a:latin typeface="Calibri" panose="020F0502020204030204"/>
                  <a:ea typeface="宋体" panose="02010600030101010101" pitchFamily="2" charset="-122"/>
                </a:endParaRPr>
              </a:p>
            </p:txBody>
          </p:sp>
          <p:sp>
            <p:nvSpPr>
              <p:cNvPr id="229" name="Freeform 198"/>
              <p:cNvSpPr/>
              <p:nvPr/>
            </p:nvSpPr>
            <p:spPr bwMode="auto">
              <a:xfrm>
                <a:off x="5749503" y="5782062"/>
                <a:ext cx="117616" cy="129091"/>
              </a:xfrm>
              <a:custGeom>
                <a:avLst/>
                <a:gdLst>
                  <a:gd name="T0" fmla="*/ 33 w 41"/>
                  <a:gd name="T1" fmla="*/ 0 h 45"/>
                  <a:gd name="T2" fmla="*/ 41 w 41"/>
                  <a:gd name="T3" fmla="*/ 8 h 45"/>
                  <a:gd name="T4" fmla="*/ 7 w 41"/>
                  <a:gd name="T5" fmla="*/ 45 h 45"/>
                  <a:gd name="T6" fmla="*/ 0 w 41"/>
                  <a:gd name="T7" fmla="*/ 43 h 45"/>
                  <a:gd name="T8" fmla="*/ 0 w 41"/>
                  <a:gd name="T9" fmla="*/ 34 h 45"/>
                  <a:gd name="T10" fmla="*/ 33 w 41"/>
                  <a:gd name="T11" fmla="*/ 0 h 45"/>
                </a:gdLst>
                <a:ahLst/>
                <a:cxnLst>
                  <a:cxn ang="0">
                    <a:pos x="T0" y="T1"/>
                  </a:cxn>
                  <a:cxn ang="0">
                    <a:pos x="T2" y="T3"/>
                  </a:cxn>
                  <a:cxn ang="0">
                    <a:pos x="T4" y="T5"/>
                  </a:cxn>
                  <a:cxn ang="0">
                    <a:pos x="T6" y="T7"/>
                  </a:cxn>
                  <a:cxn ang="0">
                    <a:pos x="T8" y="T9"/>
                  </a:cxn>
                  <a:cxn ang="0">
                    <a:pos x="T10" y="T11"/>
                  </a:cxn>
                </a:cxnLst>
                <a:rect l="0" t="0" r="r" b="b"/>
                <a:pathLst>
                  <a:path w="41" h="45">
                    <a:moveTo>
                      <a:pt x="33" y="0"/>
                    </a:moveTo>
                    <a:lnTo>
                      <a:pt x="41" y="8"/>
                    </a:lnTo>
                    <a:lnTo>
                      <a:pt x="7" y="45"/>
                    </a:lnTo>
                    <a:lnTo>
                      <a:pt x="0" y="43"/>
                    </a:lnTo>
                    <a:lnTo>
                      <a:pt x="0" y="34"/>
                    </a:lnTo>
                    <a:lnTo>
                      <a:pt x="33" y="0"/>
                    </a:lnTo>
                    <a:close/>
                  </a:path>
                </a:pathLst>
              </a:custGeom>
              <a:solidFill>
                <a:srgbClr val="FFFFFF"/>
              </a:solidFill>
              <a:ln w="0">
                <a:noFill/>
                <a:prstDash val="solid"/>
                <a:round/>
              </a:ln>
            </p:spPr>
            <p:txBody>
              <a:bodyPr vert="horz" wrap="square" lIns="86699" tIns="43349" rIns="86699" bIns="43349" numCol="1" anchor="t" anchorCtr="0" compatLnSpc="1"/>
              <a:lstStyle/>
              <a:p>
                <a:pPr>
                  <a:defRPr/>
                </a:pPr>
                <a:endParaRPr lang="zh-CN" altLang="en-US" sz="1705">
                  <a:solidFill>
                    <a:prstClr val="black"/>
                  </a:solidFill>
                  <a:latin typeface="Calibri" panose="020F0502020204030204"/>
                  <a:ea typeface="宋体" panose="02010600030101010101" pitchFamily="2" charset="-122"/>
                </a:endParaRPr>
              </a:p>
            </p:txBody>
          </p:sp>
        </p:grpSp>
      </p:grpSp>
      <p:grpSp>
        <p:nvGrpSpPr>
          <p:cNvPr id="230" name="组合 229"/>
          <p:cNvGrpSpPr/>
          <p:nvPr/>
        </p:nvGrpSpPr>
        <p:grpSpPr>
          <a:xfrm>
            <a:off x="6878244" y="4793644"/>
            <a:ext cx="707178" cy="418867"/>
            <a:chOff x="6839593" y="4666153"/>
            <a:chExt cx="745852" cy="441774"/>
          </a:xfrm>
        </p:grpSpPr>
        <p:sp>
          <p:nvSpPr>
            <p:cNvPr id="231" name="Freeform 81"/>
            <p:cNvSpPr/>
            <p:nvPr/>
          </p:nvSpPr>
          <p:spPr bwMode="auto">
            <a:xfrm>
              <a:off x="7381769" y="4714921"/>
              <a:ext cx="203676" cy="344239"/>
            </a:xfrm>
            <a:custGeom>
              <a:avLst/>
              <a:gdLst>
                <a:gd name="T0" fmla="*/ 10 w 71"/>
                <a:gd name="T1" fmla="*/ 0 h 120"/>
                <a:gd name="T2" fmla="*/ 14 w 71"/>
                <a:gd name="T3" fmla="*/ 2 h 120"/>
                <a:gd name="T4" fmla="*/ 18 w 71"/>
                <a:gd name="T5" fmla="*/ 4 h 120"/>
                <a:gd name="T6" fmla="*/ 67 w 71"/>
                <a:gd name="T7" fmla="*/ 53 h 120"/>
                <a:gd name="T8" fmla="*/ 71 w 71"/>
                <a:gd name="T9" fmla="*/ 61 h 120"/>
                <a:gd name="T10" fmla="*/ 67 w 71"/>
                <a:gd name="T11" fmla="*/ 69 h 120"/>
                <a:gd name="T12" fmla="*/ 18 w 71"/>
                <a:gd name="T13" fmla="*/ 118 h 120"/>
                <a:gd name="T14" fmla="*/ 10 w 71"/>
                <a:gd name="T15" fmla="*/ 120 h 120"/>
                <a:gd name="T16" fmla="*/ 4 w 71"/>
                <a:gd name="T17" fmla="*/ 118 h 120"/>
                <a:gd name="T18" fmla="*/ 0 w 71"/>
                <a:gd name="T19" fmla="*/ 114 h 120"/>
                <a:gd name="T20" fmla="*/ 0 w 71"/>
                <a:gd name="T21" fmla="*/ 110 h 120"/>
                <a:gd name="T22" fmla="*/ 0 w 71"/>
                <a:gd name="T23" fmla="*/ 106 h 120"/>
                <a:gd name="T24" fmla="*/ 4 w 71"/>
                <a:gd name="T25" fmla="*/ 104 h 120"/>
                <a:gd name="T26" fmla="*/ 44 w 71"/>
                <a:gd name="T27" fmla="*/ 61 h 120"/>
                <a:gd name="T28" fmla="*/ 4 w 71"/>
                <a:gd name="T29" fmla="*/ 18 h 120"/>
                <a:gd name="T30" fmla="*/ 0 w 71"/>
                <a:gd name="T31" fmla="*/ 14 h 120"/>
                <a:gd name="T32" fmla="*/ 0 w 71"/>
                <a:gd name="T33" fmla="*/ 10 h 120"/>
                <a:gd name="T34" fmla="*/ 0 w 71"/>
                <a:gd name="T35" fmla="*/ 8 h 120"/>
                <a:gd name="T36" fmla="*/ 4 w 71"/>
                <a:gd name="T37" fmla="*/ 4 h 120"/>
                <a:gd name="T38" fmla="*/ 6 w 71"/>
                <a:gd name="T39" fmla="*/ 2 h 120"/>
                <a:gd name="T40" fmla="*/ 10 w 71"/>
                <a:gd name="T41"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1" h="120">
                  <a:moveTo>
                    <a:pt x="10" y="0"/>
                  </a:moveTo>
                  <a:lnTo>
                    <a:pt x="14" y="2"/>
                  </a:lnTo>
                  <a:lnTo>
                    <a:pt x="18" y="4"/>
                  </a:lnTo>
                  <a:lnTo>
                    <a:pt x="67" y="53"/>
                  </a:lnTo>
                  <a:lnTo>
                    <a:pt x="71" y="61"/>
                  </a:lnTo>
                  <a:lnTo>
                    <a:pt x="67" y="69"/>
                  </a:lnTo>
                  <a:lnTo>
                    <a:pt x="18" y="118"/>
                  </a:lnTo>
                  <a:lnTo>
                    <a:pt x="10" y="120"/>
                  </a:lnTo>
                  <a:lnTo>
                    <a:pt x="4" y="118"/>
                  </a:lnTo>
                  <a:lnTo>
                    <a:pt x="0" y="114"/>
                  </a:lnTo>
                  <a:lnTo>
                    <a:pt x="0" y="110"/>
                  </a:lnTo>
                  <a:lnTo>
                    <a:pt x="0" y="106"/>
                  </a:lnTo>
                  <a:lnTo>
                    <a:pt x="4" y="104"/>
                  </a:lnTo>
                  <a:lnTo>
                    <a:pt x="44" y="61"/>
                  </a:lnTo>
                  <a:lnTo>
                    <a:pt x="4" y="18"/>
                  </a:lnTo>
                  <a:lnTo>
                    <a:pt x="0" y="14"/>
                  </a:lnTo>
                  <a:lnTo>
                    <a:pt x="0" y="10"/>
                  </a:lnTo>
                  <a:lnTo>
                    <a:pt x="0" y="8"/>
                  </a:lnTo>
                  <a:lnTo>
                    <a:pt x="4" y="4"/>
                  </a:lnTo>
                  <a:lnTo>
                    <a:pt x="6" y="2"/>
                  </a:lnTo>
                  <a:lnTo>
                    <a:pt x="10" y="0"/>
                  </a:lnTo>
                  <a:close/>
                </a:path>
              </a:pathLst>
            </a:custGeom>
            <a:solidFill>
              <a:srgbClr val="FFFFFF"/>
            </a:solidFill>
            <a:ln w="0">
              <a:noFill/>
              <a:prstDash val="solid"/>
              <a:round/>
            </a:ln>
          </p:spPr>
          <p:txBody>
            <a:bodyPr vert="horz" wrap="square" lIns="86699" tIns="43349" rIns="86699" bIns="43349" numCol="1" anchor="t" anchorCtr="0" compatLnSpc="1"/>
            <a:lstStyle/>
            <a:p>
              <a:pPr>
                <a:defRPr/>
              </a:pPr>
              <a:endParaRPr lang="zh-CN" altLang="en-US" sz="1705">
                <a:solidFill>
                  <a:prstClr val="black"/>
                </a:solidFill>
                <a:latin typeface="Calibri" panose="020F0502020204030204"/>
                <a:ea typeface="宋体" panose="02010600030101010101" pitchFamily="2" charset="-122"/>
              </a:endParaRPr>
            </a:p>
          </p:txBody>
        </p:sp>
        <p:grpSp>
          <p:nvGrpSpPr>
            <p:cNvPr id="232" name="组合 231"/>
            <p:cNvGrpSpPr/>
            <p:nvPr/>
          </p:nvGrpSpPr>
          <p:grpSpPr>
            <a:xfrm>
              <a:off x="6839593" y="4666153"/>
              <a:ext cx="441774" cy="441774"/>
              <a:chOff x="6839593" y="4666155"/>
              <a:chExt cx="441774" cy="441774"/>
            </a:xfrm>
          </p:grpSpPr>
          <p:sp>
            <p:nvSpPr>
              <p:cNvPr id="233" name="Freeform 199"/>
              <p:cNvSpPr>
                <a:spLocks noEditPoints="1"/>
              </p:cNvSpPr>
              <p:nvPr/>
            </p:nvSpPr>
            <p:spPr bwMode="auto">
              <a:xfrm>
                <a:off x="6839593" y="4666155"/>
                <a:ext cx="441774" cy="441774"/>
              </a:xfrm>
              <a:custGeom>
                <a:avLst/>
                <a:gdLst>
                  <a:gd name="T0" fmla="*/ 77 w 154"/>
                  <a:gd name="T1" fmla="*/ 8 h 154"/>
                  <a:gd name="T2" fmla="*/ 59 w 154"/>
                  <a:gd name="T3" fmla="*/ 10 h 154"/>
                  <a:gd name="T4" fmla="*/ 42 w 154"/>
                  <a:gd name="T5" fmla="*/ 16 h 154"/>
                  <a:gd name="T6" fmla="*/ 24 w 154"/>
                  <a:gd name="T7" fmla="*/ 32 h 154"/>
                  <a:gd name="T8" fmla="*/ 12 w 154"/>
                  <a:gd name="T9" fmla="*/ 53 h 154"/>
                  <a:gd name="T10" fmla="*/ 8 w 154"/>
                  <a:gd name="T11" fmla="*/ 77 h 154"/>
                  <a:gd name="T12" fmla="*/ 10 w 154"/>
                  <a:gd name="T13" fmla="*/ 93 h 154"/>
                  <a:gd name="T14" fmla="*/ 16 w 154"/>
                  <a:gd name="T15" fmla="*/ 110 h 154"/>
                  <a:gd name="T16" fmla="*/ 32 w 154"/>
                  <a:gd name="T17" fmla="*/ 130 h 154"/>
                  <a:gd name="T18" fmla="*/ 53 w 154"/>
                  <a:gd name="T19" fmla="*/ 142 h 154"/>
                  <a:gd name="T20" fmla="*/ 77 w 154"/>
                  <a:gd name="T21" fmla="*/ 146 h 154"/>
                  <a:gd name="T22" fmla="*/ 93 w 154"/>
                  <a:gd name="T23" fmla="*/ 144 h 154"/>
                  <a:gd name="T24" fmla="*/ 109 w 154"/>
                  <a:gd name="T25" fmla="*/ 136 h 154"/>
                  <a:gd name="T26" fmla="*/ 130 w 154"/>
                  <a:gd name="T27" fmla="*/ 122 h 154"/>
                  <a:gd name="T28" fmla="*/ 140 w 154"/>
                  <a:gd name="T29" fmla="*/ 99 h 154"/>
                  <a:gd name="T30" fmla="*/ 144 w 154"/>
                  <a:gd name="T31" fmla="*/ 77 h 154"/>
                  <a:gd name="T32" fmla="*/ 142 w 154"/>
                  <a:gd name="T33" fmla="*/ 59 h 154"/>
                  <a:gd name="T34" fmla="*/ 136 w 154"/>
                  <a:gd name="T35" fmla="*/ 42 h 154"/>
                  <a:gd name="T36" fmla="*/ 120 w 154"/>
                  <a:gd name="T37" fmla="*/ 24 h 154"/>
                  <a:gd name="T38" fmla="*/ 99 w 154"/>
                  <a:gd name="T39" fmla="*/ 12 h 154"/>
                  <a:gd name="T40" fmla="*/ 77 w 154"/>
                  <a:gd name="T41" fmla="*/ 8 h 154"/>
                  <a:gd name="T42" fmla="*/ 77 w 154"/>
                  <a:gd name="T43" fmla="*/ 0 h 154"/>
                  <a:gd name="T44" fmla="*/ 103 w 154"/>
                  <a:gd name="T45" fmla="*/ 4 h 154"/>
                  <a:gd name="T46" fmla="*/ 126 w 154"/>
                  <a:gd name="T47" fmla="*/ 18 h 154"/>
                  <a:gd name="T48" fmla="*/ 144 w 154"/>
                  <a:gd name="T49" fmla="*/ 38 h 154"/>
                  <a:gd name="T50" fmla="*/ 150 w 154"/>
                  <a:gd name="T51" fmla="*/ 57 h 154"/>
                  <a:gd name="T52" fmla="*/ 154 w 154"/>
                  <a:gd name="T53" fmla="*/ 77 h 154"/>
                  <a:gd name="T54" fmla="*/ 148 w 154"/>
                  <a:gd name="T55" fmla="*/ 103 h 154"/>
                  <a:gd name="T56" fmla="*/ 136 w 154"/>
                  <a:gd name="T57" fmla="*/ 126 h 154"/>
                  <a:gd name="T58" fmla="*/ 114 w 154"/>
                  <a:gd name="T59" fmla="*/ 144 h 154"/>
                  <a:gd name="T60" fmla="*/ 95 w 154"/>
                  <a:gd name="T61" fmla="*/ 152 h 154"/>
                  <a:gd name="T62" fmla="*/ 77 w 154"/>
                  <a:gd name="T63" fmla="*/ 154 h 154"/>
                  <a:gd name="T64" fmla="*/ 51 w 154"/>
                  <a:gd name="T65" fmla="*/ 148 h 154"/>
                  <a:gd name="T66" fmla="*/ 26 w 154"/>
                  <a:gd name="T67" fmla="*/ 136 h 154"/>
                  <a:gd name="T68" fmla="*/ 10 w 154"/>
                  <a:gd name="T69" fmla="*/ 114 h 154"/>
                  <a:gd name="T70" fmla="*/ 2 w 154"/>
                  <a:gd name="T71" fmla="*/ 95 h 154"/>
                  <a:gd name="T72" fmla="*/ 0 w 154"/>
                  <a:gd name="T73" fmla="*/ 77 h 154"/>
                  <a:gd name="T74" fmla="*/ 4 w 154"/>
                  <a:gd name="T75" fmla="*/ 50 h 154"/>
                  <a:gd name="T76" fmla="*/ 18 w 154"/>
                  <a:gd name="T77" fmla="*/ 28 h 154"/>
                  <a:gd name="T78" fmla="*/ 38 w 154"/>
                  <a:gd name="T79" fmla="*/ 10 h 154"/>
                  <a:gd name="T80" fmla="*/ 57 w 154"/>
                  <a:gd name="T81" fmla="*/ 2 h 154"/>
                  <a:gd name="T82" fmla="*/ 77 w 154"/>
                  <a:gd name="T83" fmla="*/ 0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4" h="154">
                    <a:moveTo>
                      <a:pt x="77" y="8"/>
                    </a:moveTo>
                    <a:lnTo>
                      <a:pt x="59" y="10"/>
                    </a:lnTo>
                    <a:lnTo>
                      <a:pt x="42" y="16"/>
                    </a:lnTo>
                    <a:lnTo>
                      <a:pt x="24" y="32"/>
                    </a:lnTo>
                    <a:lnTo>
                      <a:pt x="12" y="53"/>
                    </a:lnTo>
                    <a:lnTo>
                      <a:pt x="8" y="77"/>
                    </a:lnTo>
                    <a:lnTo>
                      <a:pt x="10" y="93"/>
                    </a:lnTo>
                    <a:lnTo>
                      <a:pt x="16" y="110"/>
                    </a:lnTo>
                    <a:lnTo>
                      <a:pt x="32" y="130"/>
                    </a:lnTo>
                    <a:lnTo>
                      <a:pt x="53" y="142"/>
                    </a:lnTo>
                    <a:lnTo>
                      <a:pt x="77" y="146"/>
                    </a:lnTo>
                    <a:lnTo>
                      <a:pt x="93" y="144"/>
                    </a:lnTo>
                    <a:lnTo>
                      <a:pt x="109" y="136"/>
                    </a:lnTo>
                    <a:lnTo>
                      <a:pt x="130" y="122"/>
                    </a:lnTo>
                    <a:lnTo>
                      <a:pt x="140" y="99"/>
                    </a:lnTo>
                    <a:lnTo>
                      <a:pt x="144" y="77"/>
                    </a:lnTo>
                    <a:lnTo>
                      <a:pt x="142" y="59"/>
                    </a:lnTo>
                    <a:lnTo>
                      <a:pt x="136" y="42"/>
                    </a:lnTo>
                    <a:lnTo>
                      <a:pt x="120" y="24"/>
                    </a:lnTo>
                    <a:lnTo>
                      <a:pt x="99" y="12"/>
                    </a:lnTo>
                    <a:lnTo>
                      <a:pt x="77" y="8"/>
                    </a:lnTo>
                    <a:close/>
                    <a:moveTo>
                      <a:pt x="77" y="0"/>
                    </a:moveTo>
                    <a:lnTo>
                      <a:pt x="103" y="4"/>
                    </a:lnTo>
                    <a:lnTo>
                      <a:pt x="126" y="18"/>
                    </a:lnTo>
                    <a:lnTo>
                      <a:pt x="144" y="38"/>
                    </a:lnTo>
                    <a:lnTo>
                      <a:pt x="150" y="57"/>
                    </a:lnTo>
                    <a:lnTo>
                      <a:pt x="154" y="77"/>
                    </a:lnTo>
                    <a:lnTo>
                      <a:pt x="148" y="103"/>
                    </a:lnTo>
                    <a:lnTo>
                      <a:pt x="136" y="126"/>
                    </a:lnTo>
                    <a:lnTo>
                      <a:pt x="114" y="144"/>
                    </a:lnTo>
                    <a:lnTo>
                      <a:pt x="95" y="152"/>
                    </a:lnTo>
                    <a:lnTo>
                      <a:pt x="77" y="154"/>
                    </a:lnTo>
                    <a:lnTo>
                      <a:pt x="51" y="148"/>
                    </a:lnTo>
                    <a:lnTo>
                      <a:pt x="26" y="136"/>
                    </a:lnTo>
                    <a:lnTo>
                      <a:pt x="10" y="114"/>
                    </a:lnTo>
                    <a:lnTo>
                      <a:pt x="2" y="95"/>
                    </a:lnTo>
                    <a:lnTo>
                      <a:pt x="0" y="77"/>
                    </a:lnTo>
                    <a:lnTo>
                      <a:pt x="4" y="50"/>
                    </a:lnTo>
                    <a:lnTo>
                      <a:pt x="18" y="28"/>
                    </a:lnTo>
                    <a:lnTo>
                      <a:pt x="38" y="10"/>
                    </a:lnTo>
                    <a:lnTo>
                      <a:pt x="57" y="2"/>
                    </a:lnTo>
                    <a:lnTo>
                      <a:pt x="77" y="0"/>
                    </a:lnTo>
                    <a:close/>
                  </a:path>
                </a:pathLst>
              </a:custGeom>
              <a:solidFill>
                <a:srgbClr val="FFFFFF"/>
              </a:solidFill>
              <a:ln w="0">
                <a:noFill/>
                <a:prstDash val="solid"/>
                <a:round/>
              </a:ln>
            </p:spPr>
            <p:txBody>
              <a:bodyPr vert="horz" wrap="square" lIns="86699" tIns="43349" rIns="86699" bIns="43349" numCol="1" anchor="t" anchorCtr="0" compatLnSpc="1"/>
              <a:lstStyle/>
              <a:p>
                <a:pPr>
                  <a:defRPr/>
                </a:pPr>
                <a:endParaRPr lang="zh-CN" altLang="en-US" sz="1705">
                  <a:solidFill>
                    <a:prstClr val="black"/>
                  </a:solidFill>
                  <a:latin typeface="Calibri" panose="020F0502020204030204"/>
                  <a:ea typeface="宋体" panose="02010600030101010101" pitchFamily="2" charset="-122"/>
                </a:endParaRPr>
              </a:p>
            </p:txBody>
          </p:sp>
          <p:sp>
            <p:nvSpPr>
              <p:cNvPr id="234" name="Freeform 200"/>
              <p:cNvSpPr>
                <a:spLocks noEditPoints="1"/>
              </p:cNvSpPr>
              <p:nvPr/>
            </p:nvSpPr>
            <p:spPr bwMode="auto">
              <a:xfrm>
                <a:off x="6902704" y="4818193"/>
                <a:ext cx="197938" cy="192201"/>
              </a:xfrm>
              <a:custGeom>
                <a:avLst/>
                <a:gdLst>
                  <a:gd name="T0" fmla="*/ 35 w 69"/>
                  <a:gd name="T1" fmla="*/ 16 h 67"/>
                  <a:gd name="T2" fmla="*/ 29 w 69"/>
                  <a:gd name="T3" fmla="*/ 16 h 67"/>
                  <a:gd name="T4" fmla="*/ 23 w 69"/>
                  <a:gd name="T5" fmla="*/ 20 h 67"/>
                  <a:gd name="T6" fmla="*/ 18 w 69"/>
                  <a:gd name="T7" fmla="*/ 26 h 67"/>
                  <a:gd name="T8" fmla="*/ 16 w 69"/>
                  <a:gd name="T9" fmla="*/ 34 h 67"/>
                  <a:gd name="T10" fmla="*/ 18 w 69"/>
                  <a:gd name="T11" fmla="*/ 40 h 67"/>
                  <a:gd name="T12" fmla="*/ 23 w 69"/>
                  <a:gd name="T13" fmla="*/ 46 h 67"/>
                  <a:gd name="T14" fmla="*/ 29 w 69"/>
                  <a:gd name="T15" fmla="*/ 50 h 67"/>
                  <a:gd name="T16" fmla="*/ 35 w 69"/>
                  <a:gd name="T17" fmla="*/ 50 h 67"/>
                  <a:gd name="T18" fmla="*/ 43 w 69"/>
                  <a:gd name="T19" fmla="*/ 50 h 67"/>
                  <a:gd name="T20" fmla="*/ 47 w 69"/>
                  <a:gd name="T21" fmla="*/ 46 h 67"/>
                  <a:gd name="T22" fmla="*/ 51 w 69"/>
                  <a:gd name="T23" fmla="*/ 40 h 67"/>
                  <a:gd name="T24" fmla="*/ 53 w 69"/>
                  <a:gd name="T25" fmla="*/ 34 h 67"/>
                  <a:gd name="T26" fmla="*/ 51 w 69"/>
                  <a:gd name="T27" fmla="*/ 26 h 67"/>
                  <a:gd name="T28" fmla="*/ 47 w 69"/>
                  <a:gd name="T29" fmla="*/ 20 h 67"/>
                  <a:gd name="T30" fmla="*/ 43 w 69"/>
                  <a:gd name="T31" fmla="*/ 16 h 67"/>
                  <a:gd name="T32" fmla="*/ 35 w 69"/>
                  <a:gd name="T33" fmla="*/ 16 h 67"/>
                  <a:gd name="T34" fmla="*/ 29 w 69"/>
                  <a:gd name="T35" fmla="*/ 0 h 67"/>
                  <a:gd name="T36" fmla="*/ 41 w 69"/>
                  <a:gd name="T37" fmla="*/ 0 h 67"/>
                  <a:gd name="T38" fmla="*/ 41 w 69"/>
                  <a:gd name="T39" fmla="*/ 6 h 67"/>
                  <a:gd name="T40" fmla="*/ 51 w 69"/>
                  <a:gd name="T41" fmla="*/ 10 h 67"/>
                  <a:gd name="T42" fmla="*/ 55 w 69"/>
                  <a:gd name="T43" fmla="*/ 6 h 67"/>
                  <a:gd name="T44" fmla="*/ 63 w 69"/>
                  <a:gd name="T45" fmla="*/ 14 h 67"/>
                  <a:gd name="T46" fmla="*/ 59 w 69"/>
                  <a:gd name="T47" fmla="*/ 18 h 67"/>
                  <a:gd name="T48" fmla="*/ 63 w 69"/>
                  <a:gd name="T49" fmla="*/ 28 h 67"/>
                  <a:gd name="T50" fmla="*/ 69 w 69"/>
                  <a:gd name="T51" fmla="*/ 28 h 67"/>
                  <a:gd name="T52" fmla="*/ 69 w 69"/>
                  <a:gd name="T53" fmla="*/ 38 h 67"/>
                  <a:gd name="T54" fmla="*/ 63 w 69"/>
                  <a:gd name="T55" fmla="*/ 38 h 67"/>
                  <a:gd name="T56" fmla="*/ 59 w 69"/>
                  <a:gd name="T57" fmla="*/ 48 h 67"/>
                  <a:gd name="T58" fmla="*/ 63 w 69"/>
                  <a:gd name="T59" fmla="*/ 53 h 67"/>
                  <a:gd name="T60" fmla="*/ 55 w 69"/>
                  <a:gd name="T61" fmla="*/ 61 h 67"/>
                  <a:gd name="T62" fmla="*/ 51 w 69"/>
                  <a:gd name="T63" fmla="*/ 57 h 67"/>
                  <a:gd name="T64" fmla="*/ 41 w 69"/>
                  <a:gd name="T65" fmla="*/ 61 h 67"/>
                  <a:gd name="T66" fmla="*/ 41 w 69"/>
                  <a:gd name="T67" fmla="*/ 67 h 67"/>
                  <a:gd name="T68" fmla="*/ 29 w 69"/>
                  <a:gd name="T69" fmla="*/ 67 h 67"/>
                  <a:gd name="T70" fmla="*/ 29 w 69"/>
                  <a:gd name="T71" fmla="*/ 61 h 67"/>
                  <a:gd name="T72" fmla="*/ 18 w 69"/>
                  <a:gd name="T73" fmla="*/ 57 h 67"/>
                  <a:gd name="T74" fmla="*/ 14 w 69"/>
                  <a:gd name="T75" fmla="*/ 61 h 67"/>
                  <a:gd name="T76" fmla="*/ 6 w 69"/>
                  <a:gd name="T77" fmla="*/ 53 h 67"/>
                  <a:gd name="T78" fmla="*/ 12 w 69"/>
                  <a:gd name="T79" fmla="*/ 48 h 67"/>
                  <a:gd name="T80" fmla="*/ 8 w 69"/>
                  <a:gd name="T81" fmla="*/ 38 h 67"/>
                  <a:gd name="T82" fmla="*/ 0 w 69"/>
                  <a:gd name="T83" fmla="*/ 38 h 67"/>
                  <a:gd name="T84" fmla="*/ 0 w 69"/>
                  <a:gd name="T85" fmla="*/ 28 h 67"/>
                  <a:gd name="T86" fmla="*/ 8 w 69"/>
                  <a:gd name="T87" fmla="*/ 28 h 67"/>
                  <a:gd name="T88" fmla="*/ 12 w 69"/>
                  <a:gd name="T89" fmla="*/ 18 h 67"/>
                  <a:gd name="T90" fmla="*/ 6 w 69"/>
                  <a:gd name="T91" fmla="*/ 14 h 67"/>
                  <a:gd name="T92" fmla="*/ 14 w 69"/>
                  <a:gd name="T93" fmla="*/ 6 h 67"/>
                  <a:gd name="T94" fmla="*/ 20 w 69"/>
                  <a:gd name="T95" fmla="*/ 10 h 67"/>
                  <a:gd name="T96" fmla="*/ 29 w 69"/>
                  <a:gd name="T97" fmla="*/ 6 h 67"/>
                  <a:gd name="T98" fmla="*/ 29 w 69"/>
                  <a:gd name="T99" fmla="*/ 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9" h="67">
                    <a:moveTo>
                      <a:pt x="35" y="16"/>
                    </a:moveTo>
                    <a:lnTo>
                      <a:pt x="29" y="16"/>
                    </a:lnTo>
                    <a:lnTo>
                      <a:pt x="23" y="20"/>
                    </a:lnTo>
                    <a:lnTo>
                      <a:pt x="18" y="26"/>
                    </a:lnTo>
                    <a:lnTo>
                      <a:pt x="16" y="34"/>
                    </a:lnTo>
                    <a:lnTo>
                      <a:pt x="18" y="40"/>
                    </a:lnTo>
                    <a:lnTo>
                      <a:pt x="23" y="46"/>
                    </a:lnTo>
                    <a:lnTo>
                      <a:pt x="29" y="50"/>
                    </a:lnTo>
                    <a:lnTo>
                      <a:pt x="35" y="50"/>
                    </a:lnTo>
                    <a:lnTo>
                      <a:pt x="43" y="50"/>
                    </a:lnTo>
                    <a:lnTo>
                      <a:pt x="47" y="46"/>
                    </a:lnTo>
                    <a:lnTo>
                      <a:pt x="51" y="40"/>
                    </a:lnTo>
                    <a:lnTo>
                      <a:pt x="53" y="34"/>
                    </a:lnTo>
                    <a:lnTo>
                      <a:pt x="51" y="26"/>
                    </a:lnTo>
                    <a:lnTo>
                      <a:pt x="47" y="20"/>
                    </a:lnTo>
                    <a:lnTo>
                      <a:pt x="43" y="16"/>
                    </a:lnTo>
                    <a:lnTo>
                      <a:pt x="35" y="16"/>
                    </a:lnTo>
                    <a:close/>
                    <a:moveTo>
                      <a:pt x="29" y="0"/>
                    </a:moveTo>
                    <a:lnTo>
                      <a:pt x="41" y="0"/>
                    </a:lnTo>
                    <a:lnTo>
                      <a:pt x="41" y="6"/>
                    </a:lnTo>
                    <a:lnTo>
                      <a:pt x="51" y="10"/>
                    </a:lnTo>
                    <a:lnTo>
                      <a:pt x="55" y="6"/>
                    </a:lnTo>
                    <a:lnTo>
                      <a:pt x="63" y="14"/>
                    </a:lnTo>
                    <a:lnTo>
                      <a:pt x="59" y="18"/>
                    </a:lnTo>
                    <a:lnTo>
                      <a:pt x="63" y="28"/>
                    </a:lnTo>
                    <a:lnTo>
                      <a:pt x="69" y="28"/>
                    </a:lnTo>
                    <a:lnTo>
                      <a:pt x="69" y="38"/>
                    </a:lnTo>
                    <a:lnTo>
                      <a:pt x="63" y="38"/>
                    </a:lnTo>
                    <a:lnTo>
                      <a:pt x="59" y="48"/>
                    </a:lnTo>
                    <a:lnTo>
                      <a:pt x="63" y="53"/>
                    </a:lnTo>
                    <a:lnTo>
                      <a:pt x="55" y="61"/>
                    </a:lnTo>
                    <a:lnTo>
                      <a:pt x="51" y="57"/>
                    </a:lnTo>
                    <a:lnTo>
                      <a:pt x="41" y="61"/>
                    </a:lnTo>
                    <a:lnTo>
                      <a:pt x="41" y="67"/>
                    </a:lnTo>
                    <a:lnTo>
                      <a:pt x="29" y="67"/>
                    </a:lnTo>
                    <a:lnTo>
                      <a:pt x="29" y="61"/>
                    </a:lnTo>
                    <a:lnTo>
                      <a:pt x="18" y="57"/>
                    </a:lnTo>
                    <a:lnTo>
                      <a:pt x="14" y="61"/>
                    </a:lnTo>
                    <a:lnTo>
                      <a:pt x="6" y="53"/>
                    </a:lnTo>
                    <a:lnTo>
                      <a:pt x="12" y="48"/>
                    </a:lnTo>
                    <a:lnTo>
                      <a:pt x="8" y="38"/>
                    </a:lnTo>
                    <a:lnTo>
                      <a:pt x="0" y="38"/>
                    </a:lnTo>
                    <a:lnTo>
                      <a:pt x="0" y="28"/>
                    </a:lnTo>
                    <a:lnTo>
                      <a:pt x="8" y="28"/>
                    </a:lnTo>
                    <a:lnTo>
                      <a:pt x="12" y="18"/>
                    </a:lnTo>
                    <a:lnTo>
                      <a:pt x="6" y="14"/>
                    </a:lnTo>
                    <a:lnTo>
                      <a:pt x="14" y="6"/>
                    </a:lnTo>
                    <a:lnTo>
                      <a:pt x="20" y="10"/>
                    </a:lnTo>
                    <a:lnTo>
                      <a:pt x="29" y="6"/>
                    </a:lnTo>
                    <a:lnTo>
                      <a:pt x="29" y="0"/>
                    </a:lnTo>
                    <a:close/>
                  </a:path>
                </a:pathLst>
              </a:custGeom>
              <a:solidFill>
                <a:srgbClr val="FFFFFF"/>
              </a:solidFill>
              <a:ln w="0">
                <a:noFill/>
                <a:prstDash val="solid"/>
                <a:round/>
              </a:ln>
            </p:spPr>
            <p:txBody>
              <a:bodyPr vert="horz" wrap="square" lIns="86699" tIns="43349" rIns="86699" bIns="43349" numCol="1" anchor="t" anchorCtr="0" compatLnSpc="1"/>
              <a:lstStyle/>
              <a:p>
                <a:pPr>
                  <a:defRPr/>
                </a:pPr>
                <a:endParaRPr lang="zh-CN" altLang="en-US" sz="1705">
                  <a:solidFill>
                    <a:prstClr val="black"/>
                  </a:solidFill>
                  <a:latin typeface="Calibri" panose="020F0502020204030204"/>
                  <a:ea typeface="宋体" panose="02010600030101010101" pitchFamily="2" charset="-122"/>
                </a:endParaRPr>
              </a:p>
            </p:txBody>
          </p:sp>
          <p:sp>
            <p:nvSpPr>
              <p:cNvPr id="235" name="Freeform 201"/>
              <p:cNvSpPr>
                <a:spLocks noEditPoints="1"/>
              </p:cNvSpPr>
              <p:nvPr/>
            </p:nvSpPr>
            <p:spPr bwMode="auto">
              <a:xfrm>
                <a:off x="7077691" y="4763689"/>
                <a:ext cx="134828" cy="129091"/>
              </a:xfrm>
              <a:custGeom>
                <a:avLst/>
                <a:gdLst>
                  <a:gd name="T0" fmla="*/ 24 w 47"/>
                  <a:gd name="T1" fmla="*/ 10 h 45"/>
                  <a:gd name="T2" fmla="*/ 16 w 47"/>
                  <a:gd name="T3" fmla="*/ 12 h 45"/>
                  <a:gd name="T4" fmla="*/ 12 w 47"/>
                  <a:gd name="T5" fmla="*/ 23 h 45"/>
                  <a:gd name="T6" fmla="*/ 14 w 47"/>
                  <a:gd name="T7" fmla="*/ 31 h 45"/>
                  <a:gd name="T8" fmla="*/ 22 w 47"/>
                  <a:gd name="T9" fmla="*/ 35 h 45"/>
                  <a:gd name="T10" fmla="*/ 31 w 47"/>
                  <a:gd name="T11" fmla="*/ 33 h 45"/>
                  <a:gd name="T12" fmla="*/ 37 w 47"/>
                  <a:gd name="T13" fmla="*/ 25 h 45"/>
                  <a:gd name="T14" fmla="*/ 33 w 47"/>
                  <a:gd name="T15" fmla="*/ 14 h 45"/>
                  <a:gd name="T16" fmla="*/ 24 w 47"/>
                  <a:gd name="T17" fmla="*/ 10 h 45"/>
                  <a:gd name="T18" fmla="*/ 22 w 47"/>
                  <a:gd name="T19" fmla="*/ 0 h 45"/>
                  <a:gd name="T20" fmla="*/ 28 w 47"/>
                  <a:gd name="T21" fmla="*/ 0 h 45"/>
                  <a:gd name="T22" fmla="*/ 28 w 47"/>
                  <a:gd name="T23" fmla="*/ 4 h 45"/>
                  <a:gd name="T24" fmla="*/ 35 w 47"/>
                  <a:gd name="T25" fmla="*/ 8 h 45"/>
                  <a:gd name="T26" fmla="*/ 39 w 47"/>
                  <a:gd name="T27" fmla="*/ 4 h 45"/>
                  <a:gd name="T28" fmla="*/ 43 w 47"/>
                  <a:gd name="T29" fmla="*/ 10 h 45"/>
                  <a:gd name="T30" fmla="*/ 41 w 47"/>
                  <a:gd name="T31" fmla="*/ 14 h 45"/>
                  <a:gd name="T32" fmla="*/ 43 w 47"/>
                  <a:gd name="T33" fmla="*/ 21 h 45"/>
                  <a:gd name="T34" fmla="*/ 47 w 47"/>
                  <a:gd name="T35" fmla="*/ 21 h 45"/>
                  <a:gd name="T36" fmla="*/ 47 w 47"/>
                  <a:gd name="T37" fmla="*/ 29 h 45"/>
                  <a:gd name="T38" fmla="*/ 43 w 47"/>
                  <a:gd name="T39" fmla="*/ 29 h 45"/>
                  <a:gd name="T40" fmla="*/ 39 w 47"/>
                  <a:gd name="T41" fmla="*/ 35 h 45"/>
                  <a:gd name="T42" fmla="*/ 41 w 47"/>
                  <a:gd name="T43" fmla="*/ 37 h 45"/>
                  <a:gd name="T44" fmla="*/ 35 w 47"/>
                  <a:gd name="T45" fmla="*/ 43 h 45"/>
                  <a:gd name="T46" fmla="*/ 33 w 47"/>
                  <a:gd name="T47" fmla="*/ 39 h 45"/>
                  <a:gd name="T48" fmla="*/ 26 w 47"/>
                  <a:gd name="T49" fmla="*/ 41 h 45"/>
                  <a:gd name="T50" fmla="*/ 24 w 47"/>
                  <a:gd name="T51" fmla="*/ 45 h 45"/>
                  <a:gd name="T52" fmla="*/ 18 w 47"/>
                  <a:gd name="T53" fmla="*/ 45 h 45"/>
                  <a:gd name="T54" fmla="*/ 18 w 47"/>
                  <a:gd name="T55" fmla="*/ 41 h 45"/>
                  <a:gd name="T56" fmla="*/ 12 w 47"/>
                  <a:gd name="T57" fmla="*/ 37 h 45"/>
                  <a:gd name="T58" fmla="*/ 8 w 47"/>
                  <a:gd name="T59" fmla="*/ 41 h 45"/>
                  <a:gd name="T60" fmla="*/ 4 w 47"/>
                  <a:gd name="T61" fmla="*/ 35 h 45"/>
                  <a:gd name="T62" fmla="*/ 6 w 47"/>
                  <a:gd name="T63" fmla="*/ 31 h 45"/>
                  <a:gd name="T64" fmla="*/ 4 w 47"/>
                  <a:gd name="T65" fmla="*/ 25 h 45"/>
                  <a:gd name="T66" fmla="*/ 0 w 47"/>
                  <a:gd name="T67" fmla="*/ 25 h 45"/>
                  <a:gd name="T68" fmla="*/ 2 w 47"/>
                  <a:gd name="T69" fmla="*/ 16 h 45"/>
                  <a:gd name="T70" fmla="*/ 6 w 47"/>
                  <a:gd name="T71" fmla="*/ 16 h 45"/>
                  <a:gd name="T72" fmla="*/ 8 w 47"/>
                  <a:gd name="T73" fmla="*/ 10 h 45"/>
                  <a:gd name="T74" fmla="*/ 6 w 47"/>
                  <a:gd name="T75" fmla="*/ 8 h 45"/>
                  <a:gd name="T76" fmla="*/ 12 w 47"/>
                  <a:gd name="T77" fmla="*/ 2 h 45"/>
                  <a:gd name="T78" fmla="*/ 14 w 47"/>
                  <a:gd name="T79" fmla="*/ 6 h 45"/>
                  <a:gd name="T80" fmla="*/ 22 w 47"/>
                  <a:gd name="T81" fmla="*/ 4 h 45"/>
                  <a:gd name="T82" fmla="*/ 22 w 47"/>
                  <a:gd name="T83"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7" h="45">
                    <a:moveTo>
                      <a:pt x="24" y="10"/>
                    </a:moveTo>
                    <a:lnTo>
                      <a:pt x="16" y="12"/>
                    </a:lnTo>
                    <a:lnTo>
                      <a:pt x="12" y="23"/>
                    </a:lnTo>
                    <a:lnTo>
                      <a:pt x="14" y="31"/>
                    </a:lnTo>
                    <a:lnTo>
                      <a:pt x="22" y="35"/>
                    </a:lnTo>
                    <a:lnTo>
                      <a:pt x="31" y="33"/>
                    </a:lnTo>
                    <a:lnTo>
                      <a:pt x="37" y="25"/>
                    </a:lnTo>
                    <a:lnTo>
                      <a:pt x="33" y="14"/>
                    </a:lnTo>
                    <a:lnTo>
                      <a:pt x="24" y="10"/>
                    </a:lnTo>
                    <a:close/>
                    <a:moveTo>
                      <a:pt x="22" y="0"/>
                    </a:moveTo>
                    <a:lnTo>
                      <a:pt x="28" y="0"/>
                    </a:lnTo>
                    <a:lnTo>
                      <a:pt x="28" y="4"/>
                    </a:lnTo>
                    <a:lnTo>
                      <a:pt x="35" y="8"/>
                    </a:lnTo>
                    <a:lnTo>
                      <a:pt x="39" y="4"/>
                    </a:lnTo>
                    <a:lnTo>
                      <a:pt x="43" y="10"/>
                    </a:lnTo>
                    <a:lnTo>
                      <a:pt x="41" y="14"/>
                    </a:lnTo>
                    <a:lnTo>
                      <a:pt x="43" y="21"/>
                    </a:lnTo>
                    <a:lnTo>
                      <a:pt x="47" y="21"/>
                    </a:lnTo>
                    <a:lnTo>
                      <a:pt x="47" y="29"/>
                    </a:lnTo>
                    <a:lnTo>
                      <a:pt x="43" y="29"/>
                    </a:lnTo>
                    <a:lnTo>
                      <a:pt x="39" y="35"/>
                    </a:lnTo>
                    <a:lnTo>
                      <a:pt x="41" y="37"/>
                    </a:lnTo>
                    <a:lnTo>
                      <a:pt x="35" y="43"/>
                    </a:lnTo>
                    <a:lnTo>
                      <a:pt x="33" y="39"/>
                    </a:lnTo>
                    <a:lnTo>
                      <a:pt x="26" y="41"/>
                    </a:lnTo>
                    <a:lnTo>
                      <a:pt x="24" y="45"/>
                    </a:lnTo>
                    <a:lnTo>
                      <a:pt x="18" y="45"/>
                    </a:lnTo>
                    <a:lnTo>
                      <a:pt x="18" y="41"/>
                    </a:lnTo>
                    <a:lnTo>
                      <a:pt x="12" y="37"/>
                    </a:lnTo>
                    <a:lnTo>
                      <a:pt x="8" y="41"/>
                    </a:lnTo>
                    <a:lnTo>
                      <a:pt x="4" y="35"/>
                    </a:lnTo>
                    <a:lnTo>
                      <a:pt x="6" y="31"/>
                    </a:lnTo>
                    <a:lnTo>
                      <a:pt x="4" y="25"/>
                    </a:lnTo>
                    <a:lnTo>
                      <a:pt x="0" y="25"/>
                    </a:lnTo>
                    <a:lnTo>
                      <a:pt x="2" y="16"/>
                    </a:lnTo>
                    <a:lnTo>
                      <a:pt x="6" y="16"/>
                    </a:lnTo>
                    <a:lnTo>
                      <a:pt x="8" y="10"/>
                    </a:lnTo>
                    <a:lnTo>
                      <a:pt x="6" y="8"/>
                    </a:lnTo>
                    <a:lnTo>
                      <a:pt x="12" y="2"/>
                    </a:lnTo>
                    <a:lnTo>
                      <a:pt x="14" y="6"/>
                    </a:lnTo>
                    <a:lnTo>
                      <a:pt x="22" y="4"/>
                    </a:lnTo>
                    <a:lnTo>
                      <a:pt x="22" y="0"/>
                    </a:lnTo>
                    <a:close/>
                  </a:path>
                </a:pathLst>
              </a:custGeom>
              <a:solidFill>
                <a:srgbClr val="FFFFFF"/>
              </a:solidFill>
              <a:ln w="0">
                <a:noFill/>
                <a:prstDash val="solid"/>
                <a:round/>
              </a:ln>
            </p:spPr>
            <p:txBody>
              <a:bodyPr vert="horz" wrap="square" lIns="86699" tIns="43349" rIns="86699" bIns="43349" numCol="1" anchor="t" anchorCtr="0" compatLnSpc="1"/>
              <a:lstStyle/>
              <a:p>
                <a:pPr>
                  <a:defRPr/>
                </a:pPr>
                <a:endParaRPr lang="zh-CN" altLang="en-US" sz="1705">
                  <a:solidFill>
                    <a:prstClr val="black"/>
                  </a:solidFill>
                  <a:latin typeface="Calibri" panose="020F0502020204030204"/>
                  <a:ea typeface="宋体" panose="02010600030101010101" pitchFamily="2" charset="-122"/>
                </a:endParaRPr>
              </a:p>
            </p:txBody>
          </p:sp>
          <p:sp>
            <p:nvSpPr>
              <p:cNvPr id="236" name="Freeform 202"/>
              <p:cNvSpPr>
                <a:spLocks noEditPoints="1"/>
              </p:cNvSpPr>
              <p:nvPr/>
            </p:nvSpPr>
            <p:spPr bwMode="auto">
              <a:xfrm>
                <a:off x="7094903" y="4898515"/>
                <a:ext cx="88929" cy="94667"/>
              </a:xfrm>
              <a:custGeom>
                <a:avLst/>
                <a:gdLst>
                  <a:gd name="T0" fmla="*/ 16 w 31"/>
                  <a:gd name="T1" fmla="*/ 8 h 33"/>
                  <a:gd name="T2" fmla="*/ 10 w 31"/>
                  <a:gd name="T3" fmla="*/ 10 h 33"/>
                  <a:gd name="T4" fmla="*/ 8 w 31"/>
                  <a:gd name="T5" fmla="*/ 16 h 33"/>
                  <a:gd name="T6" fmla="*/ 10 w 31"/>
                  <a:gd name="T7" fmla="*/ 22 h 33"/>
                  <a:gd name="T8" fmla="*/ 14 w 31"/>
                  <a:gd name="T9" fmla="*/ 25 h 33"/>
                  <a:gd name="T10" fmla="*/ 20 w 31"/>
                  <a:gd name="T11" fmla="*/ 22 h 33"/>
                  <a:gd name="T12" fmla="*/ 25 w 31"/>
                  <a:gd name="T13" fmla="*/ 16 h 33"/>
                  <a:gd name="T14" fmla="*/ 22 w 31"/>
                  <a:gd name="T15" fmla="*/ 10 h 33"/>
                  <a:gd name="T16" fmla="*/ 16 w 31"/>
                  <a:gd name="T17" fmla="*/ 8 h 33"/>
                  <a:gd name="T18" fmla="*/ 14 w 31"/>
                  <a:gd name="T19" fmla="*/ 0 h 33"/>
                  <a:gd name="T20" fmla="*/ 20 w 31"/>
                  <a:gd name="T21" fmla="*/ 2 h 33"/>
                  <a:gd name="T22" fmla="*/ 20 w 31"/>
                  <a:gd name="T23" fmla="*/ 4 h 33"/>
                  <a:gd name="T24" fmla="*/ 25 w 31"/>
                  <a:gd name="T25" fmla="*/ 6 h 33"/>
                  <a:gd name="T26" fmla="*/ 27 w 31"/>
                  <a:gd name="T27" fmla="*/ 4 h 33"/>
                  <a:gd name="T28" fmla="*/ 29 w 31"/>
                  <a:gd name="T29" fmla="*/ 8 h 33"/>
                  <a:gd name="T30" fmla="*/ 27 w 31"/>
                  <a:gd name="T31" fmla="*/ 10 h 33"/>
                  <a:gd name="T32" fmla="*/ 29 w 31"/>
                  <a:gd name="T33" fmla="*/ 14 h 33"/>
                  <a:gd name="T34" fmla="*/ 31 w 31"/>
                  <a:gd name="T35" fmla="*/ 14 h 33"/>
                  <a:gd name="T36" fmla="*/ 31 w 31"/>
                  <a:gd name="T37" fmla="*/ 20 h 33"/>
                  <a:gd name="T38" fmla="*/ 29 w 31"/>
                  <a:gd name="T39" fmla="*/ 20 h 33"/>
                  <a:gd name="T40" fmla="*/ 27 w 31"/>
                  <a:gd name="T41" fmla="*/ 25 h 33"/>
                  <a:gd name="T42" fmla="*/ 29 w 31"/>
                  <a:gd name="T43" fmla="*/ 27 h 33"/>
                  <a:gd name="T44" fmla="*/ 25 w 31"/>
                  <a:gd name="T45" fmla="*/ 31 h 33"/>
                  <a:gd name="T46" fmla="*/ 22 w 31"/>
                  <a:gd name="T47" fmla="*/ 29 h 33"/>
                  <a:gd name="T48" fmla="*/ 18 w 31"/>
                  <a:gd name="T49" fmla="*/ 29 h 33"/>
                  <a:gd name="T50" fmla="*/ 16 w 31"/>
                  <a:gd name="T51" fmla="*/ 33 h 33"/>
                  <a:gd name="T52" fmla="*/ 12 w 31"/>
                  <a:gd name="T53" fmla="*/ 31 h 33"/>
                  <a:gd name="T54" fmla="*/ 12 w 31"/>
                  <a:gd name="T55" fmla="*/ 29 h 33"/>
                  <a:gd name="T56" fmla="*/ 8 w 31"/>
                  <a:gd name="T57" fmla="*/ 27 h 33"/>
                  <a:gd name="T58" fmla="*/ 6 w 31"/>
                  <a:gd name="T59" fmla="*/ 29 h 33"/>
                  <a:gd name="T60" fmla="*/ 2 w 31"/>
                  <a:gd name="T61" fmla="*/ 25 h 33"/>
                  <a:gd name="T62" fmla="*/ 4 w 31"/>
                  <a:gd name="T63" fmla="*/ 22 h 33"/>
                  <a:gd name="T64" fmla="*/ 4 w 31"/>
                  <a:gd name="T65" fmla="*/ 18 h 33"/>
                  <a:gd name="T66" fmla="*/ 0 w 31"/>
                  <a:gd name="T67" fmla="*/ 18 h 33"/>
                  <a:gd name="T68" fmla="*/ 0 w 31"/>
                  <a:gd name="T69" fmla="*/ 12 h 33"/>
                  <a:gd name="T70" fmla="*/ 4 w 31"/>
                  <a:gd name="T71" fmla="*/ 12 h 33"/>
                  <a:gd name="T72" fmla="*/ 6 w 31"/>
                  <a:gd name="T73" fmla="*/ 8 h 33"/>
                  <a:gd name="T74" fmla="*/ 4 w 31"/>
                  <a:gd name="T75" fmla="*/ 6 h 33"/>
                  <a:gd name="T76" fmla="*/ 8 w 31"/>
                  <a:gd name="T77" fmla="*/ 2 h 33"/>
                  <a:gd name="T78" fmla="*/ 10 w 31"/>
                  <a:gd name="T79" fmla="*/ 6 h 33"/>
                  <a:gd name="T80" fmla="*/ 14 w 31"/>
                  <a:gd name="T81" fmla="*/ 4 h 33"/>
                  <a:gd name="T82" fmla="*/ 14 w 31"/>
                  <a:gd name="T83"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1" h="33">
                    <a:moveTo>
                      <a:pt x="16" y="8"/>
                    </a:moveTo>
                    <a:lnTo>
                      <a:pt x="10" y="10"/>
                    </a:lnTo>
                    <a:lnTo>
                      <a:pt x="8" y="16"/>
                    </a:lnTo>
                    <a:lnTo>
                      <a:pt x="10" y="22"/>
                    </a:lnTo>
                    <a:lnTo>
                      <a:pt x="14" y="25"/>
                    </a:lnTo>
                    <a:lnTo>
                      <a:pt x="20" y="22"/>
                    </a:lnTo>
                    <a:lnTo>
                      <a:pt x="25" y="16"/>
                    </a:lnTo>
                    <a:lnTo>
                      <a:pt x="22" y="10"/>
                    </a:lnTo>
                    <a:lnTo>
                      <a:pt x="16" y="8"/>
                    </a:lnTo>
                    <a:close/>
                    <a:moveTo>
                      <a:pt x="14" y="0"/>
                    </a:moveTo>
                    <a:lnTo>
                      <a:pt x="20" y="2"/>
                    </a:lnTo>
                    <a:lnTo>
                      <a:pt x="20" y="4"/>
                    </a:lnTo>
                    <a:lnTo>
                      <a:pt x="25" y="6"/>
                    </a:lnTo>
                    <a:lnTo>
                      <a:pt x="27" y="4"/>
                    </a:lnTo>
                    <a:lnTo>
                      <a:pt x="29" y="8"/>
                    </a:lnTo>
                    <a:lnTo>
                      <a:pt x="27" y="10"/>
                    </a:lnTo>
                    <a:lnTo>
                      <a:pt x="29" y="14"/>
                    </a:lnTo>
                    <a:lnTo>
                      <a:pt x="31" y="14"/>
                    </a:lnTo>
                    <a:lnTo>
                      <a:pt x="31" y="20"/>
                    </a:lnTo>
                    <a:lnTo>
                      <a:pt x="29" y="20"/>
                    </a:lnTo>
                    <a:lnTo>
                      <a:pt x="27" y="25"/>
                    </a:lnTo>
                    <a:lnTo>
                      <a:pt x="29" y="27"/>
                    </a:lnTo>
                    <a:lnTo>
                      <a:pt x="25" y="31"/>
                    </a:lnTo>
                    <a:lnTo>
                      <a:pt x="22" y="29"/>
                    </a:lnTo>
                    <a:lnTo>
                      <a:pt x="18" y="29"/>
                    </a:lnTo>
                    <a:lnTo>
                      <a:pt x="16" y="33"/>
                    </a:lnTo>
                    <a:lnTo>
                      <a:pt x="12" y="31"/>
                    </a:lnTo>
                    <a:lnTo>
                      <a:pt x="12" y="29"/>
                    </a:lnTo>
                    <a:lnTo>
                      <a:pt x="8" y="27"/>
                    </a:lnTo>
                    <a:lnTo>
                      <a:pt x="6" y="29"/>
                    </a:lnTo>
                    <a:lnTo>
                      <a:pt x="2" y="25"/>
                    </a:lnTo>
                    <a:lnTo>
                      <a:pt x="4" y="22"/>
                    </a:lnTo>
                    <a:lnTo>
                      <a:pt x="4" y="18"/>
                    </a:lnTo>
                    <a:lnTo>
                      <a:pt x="0" y="18"/>
                    </a:lnTo>
                    <a:lnTo>
                      <a:pt x="0" y="12"/>
                    </a:lnTo>
                    <a:lnTo>
                      <a:pt x="4" y="12"/>
                    </a:lnTo>
                    <a:lnTo>
                      <a:pt x="6" y="8"/>
                    </a:lnTo>
                    <a:lnTo>
                      <a:pt x="4" y="6"/>
                    </a:lnTo>
                    <a:lnTo>
                      <a:pt x="8" y="2"/>
                    </a:lnTo>
                    <a:lnTo>
                      <a:pt x="10" y="6"/>
                    </a:lnTo>
                    <a:lnTo>
                      <a:pt x="14" y="4"/>
                    </a:lnTo>
                    <a:lnTo>
                      <a:pt x="14" y="0"/>
                    </a:lnTo>
                    <a:close/>
                  </a:path>
                </a:pathLst>
              </a:custGeom>
              <a:solidFill>
                <a:srgbClr val="FFFFFF"/>
              </a:solidFill>
              <a:ln w="0">
                <a:noFill/>
                <a:prstDash val="solid"/>
                <a:round/>
              </a:ln>
            </p:spPr>
            <p:txBody>
              <a:bodyPr vert="horz" wrap="square" lIns="86699" tIns="43349" rIns="86699" bIns="43349" numCol="1" anchor="t" anchorCtr="0" compatLnSpc="1"/>
              <a:lstStyle/>
              <a:p>
                <a:pPr>
                  <a:defRPr/>
                </a:pPr>
                <a:endParaRPr lang="zh-CN" altLang="en-US" sz="1705">
                  <a:solidFill>
                    <a:prstClr val="black"/>
                  </a:solidFill>
                  <a:latin typeface="Calibri" panose="020F0502020204030204"/>
                  <a:ea typeface="宋体" panose="02010600030101010101" pitchFamily="2" charset="-122"/>
                </a:endParaRPr>
              </a:p>
            </p:txBody>
          </p:sp>
        </p:grpSp>
      </p:grpSp>
      <p:grpSp>
        <p:nvGrpSpPr>
          <p:cNvPr id="237" name="组合 236"/>
          <p:cNvGrpSpPr/>
          <p:nvPr/>
        </p:nvGrpSpPr>
        <p:grpSpPr>
          <a:xfrm>
            <a:off x="6878244" y="3001223"/>
            <a:ext cx="707178" cy="421587"/>
            <a:chOff x="6839593" y="2775708"/>
            <a:chExt cx="745852" cy="444643"/>
          </a:xfrm>
        </p:grpSpPr>
        <p:sp>
          <p:nvSpPr>
            <p:cNvPr id="238" name="Freeform 83"/>
            <p:cNvSpPr/>
            <p:nvPr/>
          </p:nvSpPr>
          <p:spPr bwMode="auto">
            <a:xfrm>
              <a:off x="7381769" y="2824475"/>
              <a:ext cx="203676" cy="347109"/>
            </a:xfrm>
            <a:custGeom>
              <a:avLst/>
              <a:gdLst>
                <a:gd name="T0" fmla="*/ 10 w 71"/>
                <a:gd name="T1" fmla="*/ 0 h 121"/>
                <a:gd name="T2" fmla="*/ 14 w 71"/>
                <a:gd name="T3" fmla="*/ 3 h 121"/>
                <a:gd name="T4" fmla="*/ 18 w 71"/>
                <a:gd name="T5" fmla="*/ 5 h 121"/>
                <a:gd name="T6" fmla="*/ 67 w 71"/>
                <a:gd name="T7" fmla="*/ 53 h 121"/>
                <a:gd name="T8" fmla="*/ 71 w 71"/>
                <a:gd name="T9" fmla="*/ 62 h 121"/>
                <a:gd name="T10" fmla="*/ 67 w 71"/>
                <a:gd name="T11" fmla="*/ 68 h 121"/>
                <a:gd name="T12" fmla="*/ 18 w 71"/>
                <a:gd name="T13" fmla="*/ 119 h 121"/>
                <a:gd name="T14" fmla="*/ 10 w 71"/>
                <a:gd name="T15" fmla="*/ 121 h 121"/>
                <a:gd name="T16" fmla="*/ 4 w 71"/>
                <a:gd name="T17" fmla="*/ 119 h 121"/>
                <a:gd name="T18" fmla="*/ 0 w 71"/>
                <a:gd name="T19" fmla="*/ 115 h 121"/>
                <a:gd name="T20" fmla="*/ 0 w 71"/>
                <a:gd name="T21" fmla="*/ 111 h 121"/>
                <a:gd name="T22" fmla="*/ 0 w 71"/>
                <a:gd name="T23" fmla="*/ 106 h 121"/>
                <a:gd name="T24" fmla="*/ 4 w 71"/>
                <a:gd name="T25" fmla="*/ 104 h 121"/>
                <a:gd name="T26" fmla="*/ 44 w 71"/>
                <a:gd name="T27" fmla="*/ 62 h 121"/>
                <a:gd name="T28" fmla="*/ 4 w 71"/>
                <a:gd name="T29" fmla="*/ 19 h 121"/>
                <a:gd name="T30" fmla="*/ 0 w 71"/>
                <a:gd name="T31" fmla="*/ 15 h 121"/>
                <a:gd name="T32" fmla="*/ 0 w 71"/>
                <a:gd name="T33" fmla="*/ 11 h 121"/>
                <a:gd name="T34" fmla="*/ 0 w 71"/>
                <a:gd name="T35" fmla="*/ 7 h 121"/>
                <a:gd name="T36" fmla="*/ 4 w 71"/>
                <a:gd name="T37" fmla="*/ 5 h 121"/>
                <a:gd name="T38" fmla="*/ 6 w 71"/>
                <a:gd name="T39" fmla="*/ 3 h 121"/>
                <a:gd name="T40" fmla="*/ 10 w 71"/>
                <a:gd name="T41" fmla="*/ 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1" h="121">
                  <a:moveTo>
                    <a:pt x="10" y="0"/>
                  </a:moveTo>
                  <a:lnTo>
                    <a:pt x="14" y="3"/>
                  </a:lnTo>
                  <a:lnTo>
                    <a:pt x="18" y="5"/>
                  </a:lnTo>
                  <a:lnTo>
                    <a:pt x="67" y="53"/>
                  </a:lnTo>
                  <a:lnTo>
                    <a:pt x="71" y="62"/>
                  </a:lnTo>
                  <a:lnTo>
                    <a:pt x="67" y="68"/>
                  </a:lnTo>
                  <a:lnTo>
                    <a:pt x="18" y="119"/>
                  </a:lnTo>
                  <a:lnTo>
                    <a:pt x="10" y="121"/>
                  </a:lnTo>
                  <a:lnTo>
                    <a:pt x="4" y="119"/>
                  </a:lnTo>
                  <a:lnTo>
                    <a:pt x="0" y="115"/>
                  </a:lnTo>
                  <a:lnTo>
                    <a:pt x="0" y="111"/>
                  </a:lnTo>
                  <a:lnTo>
                    <a:pt x="0" y="106"/>
                  </a:lnTo>
                  <a:lnTo>
                    <a:pt x="4" y="104"/>
                  </a:lnTo>
                  <a:lnTo>
                    <a:pt x="44" y="62"/>
                  </a:lnTo>
                  <a:lnTo>
                    <a:pt x="4" y="19"/>
                  </a:lnTo>
                  <a:lnTo>
                    <a:pt x="0" y="15"/>
                  </a:lnTo>
                  <a:lnTo>
                    <a:pt x="0" y="11"/>
                  </a:lnTo>
                  <a:lnTo>
                    <a:pt x="0" y="7"/>
                  </a:lnTo>
                  <a:lnTo>
                    <a:pt x="4" y="5"/>
                  </a:lnTo>
                  <a:lnTo>
                    <a:pt x="6" y="3"/>
                  </a:lnTo>
                  <a:lnTo>
                    <a:pt x="10" y="0"/>
                  </a:lnTo>
                  <a:close/>
                </a:path>
              </a:pathLst>
            </a:custGeom>
            <a:solidFill>
              <a:srgbClr val="FFFFFF"/>
            </a:solidFill>
            <a:ln w="0">
              <a:noFill/>
              <a:prstDash val="solid"/>
              <a:round/>
            </a:ln>
          </p:spPr>
          <p:txBody>
            <a:bodyPr vert="horz" wrap="square" lIns="86699" tIns="43349" rIns="86699" bIns="43349" numCol="1" anchor="t" anchorCtr="0" compatLnSpc="1"/>
            <a:lstStyle/>
            <a:p>
              <a:pPr>
                <a:defRPr/>
              </a:pPr>
              <a:endParaRPr lang="zh-CN" altLang="en-US" sz="1705">
                <a:solidFill>
                  <a:prstClr val="black"/>
                </a:solidFill>
                <a:latin typeface="Calibri" panose="020F0502020204030204"/>
                <a:ea typeface="宋体" panose="02010600030101010101" pitchFamily="2" charset="-122"/>
              </a:endParaRPr>
            </a:p>
          </p:txBody>
        </p:sp>
        <p:grpSp>
          <p:nvGrpSpPr>
            <p:cNvPr id="239" name="组合 238"/>
            <p:cNvGrpSpPr/>
            <p:nvPr/>
          </p:nvGrpSpPr>
          <p:grpSpPr>
            <a:xfrm>
              <a:off x="6839593" y="2775708"/>
              <a:ext cx="441774" cy="444643"/>
              <a:chOff x="6839593" y="2769970"/>
              <a:chExt cx="441774" cy="444643"/>
            </a:xfrm>
          </p:grpSpPr>
          <p:sp>
            <p:nvSpPr>
              <p:cNvPr id="240" name="Freeform 203"/>
              <p:cNvSpPr>
                <a:spLocks noEditPoints="1"/>
              </p:cNvSpPr>
              <p:nvPr/>
            </p:nvSpPr>
            <p:spPr bwMode="auto">
              <a:xfrm>
                <a:off x="6839593" y="2769970"/>
                <a:ext cx="441774" cy="444643"/>
              </a:xfrm>
              <a:custGeom>
                <a:avLst/>
                <a:gdLst>
                  <a:gd name="T0" fmla="*/ 77 w 154"/>
                  <a:gd name="T1" fmla="*/ 10 h 155"/>
                  <a:gd name="T2" fmla="*/ 59 w 154"/>
                  <a:gd name="T3" fmla="*/ 12 h 155"/>
                  <a:gd name="T4" fmla="*/ 42 w 154"/>
                  <a:gd name="T5" fmla="*/ 19 h 155"/>
                  <a:gd name="T6" fmla="*/ 24 w 154"/>
                  <a:gd name="T7" fmla="*/ 35 h 155"/>
                  <a:gd name="T8" fmla="*/ 12 w 154"/>
                  <a:gd name="T9" fmla="*/ 55 h 155"/>
                  <a:gd name="T10" fmla="*/ 8 w 154"/>
                  <a:gd name="T11" fmla="*/ 78 h 155"/>
                  <a:gd name="T12" fmla="*/ 10 w 154"/>
                  <a:gd name="T13" fmla="*/ 96 h 155"/>
                  <a:gd name="T14" fmla="*/ 16 w 154"/>
                  <a:gd name="T15" fmla="*/ 112 h 155"/>
                  <a:gd name="T16" fmla="*/ 32 w 154"/>
                  <a:gd name="T17" fmla="*/ 131 h 155"/>
                  <a:gd name="T18" fmla="*/ 53 w 154"/>
                  <a:gd name="T19" fmla="*/ 143 h 155"/>
                  <a:gd name="T20" fmla="*/ 77 w 154"/>
                  <a:gd name="T21" fmla="*/ 147 h 155"/>
                  <a:gd name="T22" fmla="*/ 93 w 154"/>
                  <a:gd name="T23" fmla="*/ 145 h 155"/>
                  <a:gd name="T24" fmla="*/ 109 w 154"/>
                  <a:gd name="T25" fmla="*/ 139 h 155"/>
                  <a:gd name="T26" fmla="*/ 130 w 154"/>
                  <a:gd name="T27" fmla="*/ 122 h 155"/>
                  <a:gd name="T28" fmla="*/ 140 w 154"/>
                  <a:gd name="T29" fmla="*/ 102 h 155"/>
                  <a:gd name="T30" fmla="*/ 144 w 154"/>
                  <a:gd name="T31" fmla="*/ 78 h 155"/>
                  <a:gd name="T32" fmla="*/ 142 w 154"/>
                  <a:gd name="T33" fmla="*/ 61 h 155"/>
                  <a:gd name="T34" fmla="*/ 136 w 154"/>
                  <a:gd name="T35" fmla="*/ 45 h 155"/>
                  <a:gd name="T36" fmla="*/ 120 w 154"/>
                  <a:gd name="T37" fmla="*/ 25 h 155"/>
                  <a:gd name="T38" fmla="*/ 99 w 154"/>
                  <a:gd name="T39" fmla="*/ 14 h 155"/>
                  <a:gd name="T40" fmla="*/ 77 w 154"/>
                  <a:gd name="T41" fmla="*/ 10 h 155"/>
                  <a:gd name="T42" fmla="*/ 77 w 154"/>
                  <a:gd name="T43" fmla="*/ 0 h 155"/>
                  <a:gd name="T44" fmla="*/ 103 w 154"/>
                  <a:gd name="T45" fmla="*/ 6 h 155"/>
                  <a:gd name="T46" fmla="*/ 126 w 154"/>
                  <a:gd name="T47" fmla="*/ 19 h 155"/>
                  <a:gd name="T48" fmla="*/ 144 w 154"/>
                  <a:gd name="T49" fmla="*/ 41 h 155"/>
                  <a:gd name="T50" fmla="*/ 150 w 154"/>
                  <a:gd name="T51" fmla="*/ 59 h 155"/>
                  <a:gd name="T52" fmla="*/ 154 w 154"/>
                  <a:gd name="T53" fmla="*/ 78 h 155"/>
                  <a:gd name="T54" fmla="*/ 148 w 154"/>
                  <a:gd name="T55" fmla="*/ 104 h 155"/>
                  <a:gd name="T56" fmla="*/ 136 w 154"/>
                  <a:gd name="T57" fmla="*/ 129 h 155"/>
                  <a:gd name="T58" fmla="*/ 114 w 154"/>
                  <a:gd name="T59" fmla="*/ 145 h 155"/>
                  <a:gd name="T60" fmla="*/ 95 w 154"/>
                  <a:gd name="T61" fmla="*/ 153 h 155"/>
                  <a:gd name="T62" fmla="*/ 77 w 154"/>
                  <a:gd name="T63" fmla="*/ 155 h 155"/>
                  <a:gd name="T64" fmla="*/ 51 w 154"/>
                  <a:gd name="T65" fmla="*/ 151 h 155"/>
                  <a:gd name="T66" fmla="*/ 26 w 154"/>
                  <a:gd name="T67" fmla="*/ 137 h 155"/>
                  <a:gd name="T68" fmla="*/ 10 w 154"/>
                  <a:gd name="T69" fmla="*/ 116 h 155"/>
                  <a:gd name="T70" fmla="*/ 2 w 154"/>
                  <a:gd name="T71" fmla="*/ 98 h 155"/>
                  <a:gd name="T72" fmla="*/ 0 w 154"/>
                  <a:gd name="T73" fmla="*/ 78 h 155"/>
                  <a:gd name="T74" fmla="*/ 4 w 154"/>
                  <a:gd name="T75" fmla="*/ 51 h 155"/>
                  <a:gd name="T76" fmla="*/ 18 w 154"/>
                  <a:gd name="T77" fmla="*/ 29 h 155"/>
                  <a:gd name="T78" fmla="*/ 38 w 154"/>
                  <a:gd name="T79" fmla="*/ 10 h 155"/>
                  <a:gd name="T80" fmla="*/ 57 w 154"/>
                  <a:gd name="T81" fmla="*/ 4 h 155"/>
                  <a:gd name="T82" fmla="*/ 77 w 154"/>
                  <a:gd name="T83" fmla="*/ 0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4" h="155">
                    <a:moveTo>
                      <a:pt x="77" y="10"/>
                    </a:moveTo>
                    <a:lnTo>
                      <a:pt x="59" y="12"/>
                    </a:lnTo>
                    <a:lnTo>
                      <a:pt x="42" y="19"/>
                    </a:lnTo>
                    <a:lnTo>
                      <a:pt x="24" y="35"/>
                    </a:lnTo>
                    <a:lnTo>
                      <a:pt x="12" y="55"/>
                    </a:lnTo>
                    <a:lnTo>
                      <a:pt x="8" y="78"/>
                    </a:lnTo>
                    <a:lnTo>
                      <a:pt x="10" y="96"/>
                    </a:lnTo>
                    <a:lnTo>
                      <a:pt x="16" y="112"/>
                    </a:lnTo>
                    <a:lnTo>
                      <a:pt x="32" y="131"/>
                    </a:lnTo>
                    <a:lnTo>
                      <a:pt x="53" y="143"/>
                    </a:lnTo>
                    <a:lnTo>
                      <a:pt x="77" y="147"/>
                    </a:lnTo>
                    <a:lnTo>
                      <a:pt x="93" y="145"/>
                    </a:lnTo>
                    <a:lnTo>
                      <a:pt x="109" y="139"/>
                    </a:lnTo>
                    <a:lnTo>
                      <a:pt x="130" y="122"/>
                    </a:lnTo>
                    <a:lnTo>
                      <a:pt x="140" y="102"/>
                    </a:lnTo>
                    <a:lnTo>
                      <a:pt x="144" y="78"/>
                    </a:lnTo>
                    <a:lnTo>
                      <a:pt x="142" y="61"/>
                    </a:lnTo>
                    <a:lnTo>
                      <a:pt x="136" y="45"/>
                    </a:lnTo>
                    <a:lnTo>
                      <a:pt x="120" y="25"/>
                    </a:lnTo>
                    <a:lnTo>
                      <a:pt x="99" y="14"/>
                    </a:lnTo>
                    <a:lnTo>
                      <a:pt x="77" y="10"/>
                    </a:lnTo>
                    <a:close/>
                    <a:moveTo>
                      <a:pt x="77" y="0"/>
                    </a:moveTo>
                    <a:lnTo>
                      <a:pt x="103" y="6"/>
                    </a:lnTo>
                    <a:lnTo>
                      <a:pt x="126" y="19"/>
                    </a:lnTo>
                    <a:lnTo>
                      <a:pt x="144" y="41"/>
                    </a:lnTo>
                    <a:lnTo>
                      <a:pt x="150" y="59"/>
                    </a:lnTo>
                    <a:lnTo>
                      <a:pt x="154" y="78"/>
                    </a:lnTo>
                    <a:lnTo>
                      <a:pt x="148" y="104"/>
                    </a:lnTo>
                    <a:lnTo>
                      <a:pt x="136" y="129"/>
                    </a:lnTo>
                    <a:lnTo>
                      <a:pt x="114" y="145"/>
                    </a:lnTo>
                    <a:lnTo>
                      <a:pt x="95" y="153"/>
                    </a:lnTo>
                    <a:lnTo>
                      <a:pt x="77" y="155"/>
                    </a:lnTo>
                    <a:lnTo>
                      <a:pt x="51" y="151"/>
                    </a:lnTo>
                    <a:lnTo>
                      <a:pt x="26" y="137"/>
                    </a:lnTo>
                    <a:lnTo>
                      <a:pt x="10" y="116"/>
                    </a:lnTo>
                    <a:lnTo>
                      <a:pt x="2" y="98"/>
                    </a:lnTo>
                    <a:lnTo>
                      <a:pt x="0" y="78"/>
                    </a:lnTo>
                    <a:lnTo>
                      <a:pt x="4" y="51"/>
                    </a:lnTo>
                    <a:lnTo>
                      <a:pt x="18" y="29"/>
                    </a:lnTo>
                    <a:lnTo>
                      <a:pt x="38" y="10"/>
                    </a:lnTo>
                    <a:lnTo>
                      <a:pt x="57" y="4"/>
                    </a:lnTo>
                    <a:lnTo>
                      <a:pt x="77" y="0"/>
                    </a:lnTo>
                    <a:close/>
                  </a:path>
                </a:pathLst>
              </a:custGeom>
              <a:solidFill>
                <a:srgbClr val="FFFFFF"/>
              </a:solidFill>
              <a:ln w="0">
                <a:noFill/>
                <a:prstDash val="solid"/>
                <a:round/>
              </a:ln>
            </p:spPr>
            <p:txBody>
              <a:bodyPr vert="horz" wrap="square" lIns="86699" tIns="43349" rIns="86699" bIns="43349" numCol="1" anchor="t" anchorCtr="0" compatLnSpc="1"/>
              <a:lstStyle/>
              <a:p>
                <a:pPr>
                  <a:defRPr/>
                </a:pPr>
                <a:endParaRPr lang="zh-CN" altLang="en-US" sz="1705">
                  <a:solidFill>
                    <a:prstClr val="black"/>
                  </a:solidFill>
                  <a:latin typeface="Calibri" panose="020F0502020204030204"/>
                  <a:ea typeface="宋体" panose="02010600030101010101" pitchFamily="2" charset="-122"/>
                </a:endParaRPr>
              </a:p>
            </p:txBody>
          </p:sp>
          <p:sp>
            <p:nvSpPr>
              <p:cNvPr id="241" name="Freeform 204"/>
              <p:cNvSpPr>
                <a:spLocks noEditPoints="1"/>
              </p:cNvSpPr>
              <p:nvPr/>
            </p:nvSpPr>
            <p:spPr bwMode="auto">
              <a:xfrm>
                <a:off x="6925653" y="2870374"/>
                <a:ext cx="269654" cy="186464"/>
              </a:xfrm>
              <a:custGeom>
                <a:avLst/>
                <a:gdLst>
                  <a:gd name="T0" fmla="*/ 6 w 94"/>
                  <a:gd name="T1" fmla="*/ 6 h 65"/>
                  <a:gd name="T2" fmla="*/ 6 w 94"/>
                  <a:gd name="T3" fmla="*/ 55 h 65"/>
                  <a:gd name="T4" fmla="*/ 88 w 94"/>
                  <a:gd name="T5" fmla="*/ 55 h 65"/>
                  <a:gd name="T6" fmla="*/ 88 w 94"/>
                  <a:gd name="T7" fmla="*/ 6 h 65"/>
                  <a:gd name="T8" fmla="*/ 6 w 94"/>
                  <a:gd name="T9" fmla="*/ 6 h 65"/>
                  <a:gd name="T10" fmla="*/ 4 w 94"/>
                  <a:gd name="T11" fmla="*/ 0 h 65"/>
                  <a:gd name="T12" fmla="*/ 88 w 94"/>
                  <a:gd name="T13" fmla="*/ 0 h 65"/>
                  <a:gd name="T14" fmla="*/ 94 w 94"/>
                  <a:gd name="T15" fmla="*/ 4 h 65"/>
                  <a:gd name="T16" fmla="*/ 94 w 94"/>
                  <a:gd name="T17" fmla="*/ 61 h 65"/>
                  <a:gd name="T18" fmla="*/ 88 w 94"/>
                  <a:gd name="T19" fmla="*/ 65 h 65"/>
                  <a:gd name="T20" fmla="*/ 67 w 94"/>
                  <a:gd name="T21" fmla="*/ 65 h 65"/>
                  <a:gd name="T22" fmla="*/ 29 w 94"/>
                  <a:gd name="T23" fmla="*/ 65 h 65"/>
                  <a:gd name="T24" fmla="*/ 4 w 94"/>
                  <a:gd name="T25" fmla="*/ 65 h 65"/>
                  <a:gd name="T26" fmla="*/ 0 w 94"/>
                  <a:gd name="T27" fmla="*/ 61 h 65"/>
                  <a:gd name="T28" fmla="*/ 0 w 94"/>
                  <a:gd name="T29" fmla="*/ 4 h 65"/>
                  <a:gd name="T30" fmla="*/ 4 w 94"/>
                  <a:gd name="T31"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4" h="65">
                    <a:moveTo>
                      <a:pt x="6" y="6"/>
                    </a:moveTo>
                    <a:lnTo>
                      <a:pt x="6" y="55"/>
                    </a:lnTo>
                    <a:lnTo>
                      <a:pt x="88" y="55"/>
                    </a:lnTo>
                    <a:lnTo>
                      <a:pt x="88" y="6"/>
                    </a:lnTo>
                    <a:lnTo>
                      <a:pt x="6" y="6"/>
                    </a:lnTo>
                    <a:close/>
                    <a:moveTo>
                      <a:pt x="4" y="0"/>
                    </a:moveTo>
                    <a:lnTo>
                      <a:pt x="88" y="0"/>
                    </a:lnTo>
                    <a:lnTo>
                      <a:pt x="94" y="4"/>
                    </a:lnTo>
                    <a:lnTo>
                      <a:pt x="94" y="61"/>
                    </a:lnTo>
                    <a:lnTo>
                      <a:pt x="88" y="65"/>
                    </a:lnTo>
                    <a:lnTo>
                      <a:pt x="67" y="65"/>
                    </a:lnTo>
                    <a:lnTo>
                      <a:pt x="29" y="65"/>
                    </a:lnTo>
                    <a:lnTo>
                      <a:pt x="4" y="65"/>
                    </a:lnTo>
                    <a:lnTo>
                      <a:pt x="0" y="61"/>
                    </a:lnTo>
                    <a:lnTo>
                      <a:pt x="0" y="4"/>
                    </a:lnTo>
                    <a:lnTo>
                      <a:pt x="4" y="0"/>
                    </a:lnTo>
                    <a:close/>
                  </a:path>
                </a:pathLst>
              </a:custGeom>
              <a:solidFill>
                <a:srgbClr val="FFFFFF"/>
              </a:solidFill>
              <a:ln w="0">
                <a:noFill/>
                <a:prstDash val="solid"/>
                <a:round/>
              </a:ln>
            </p:spPr>
            <p:txBody>
              <a:bodyPr vert="horz" wrap="square" lIns="86699" tIns="43349" rIns="86699" bIns="43349" numCol="1" anchor="t" anchorCtr="0" compatLnSpc="1"/>
              <a:lstStyle/>
              <a:p>
                <a:pPr>
                  <a:defRPr/>
                </a:pPr>
                <a:endParaRPr lang="zh-CN" altLang="en-US" sz="1705">
                  <a:solidFill>
                    <a:prstClr val="black"/>
                  </a:solidFill>
                  <a:latin typeface="Calibri" panose="020F0502020204030204"/>
                  <a:ea typeface="宋体" panose="02010600030101010101" pitchFamily="2" charset="-122"/>
                </a:endParaRPr>
              </a:p>
            </p:txBody>
          </p:sp>
          <p:sp>
            <p:nvSpPr>
              <p:cNvPr id="242" name="Rectangle 206"/>
              <p:cNvSpPr>
                <a:spLocks noChangeArrowheads="1"/>
              </p:cNvSpPr>
              <p:nvPr/>
            </p:nvSpPr>
            <p:spPr bwMode="auto">
              <a:xfrm>
                <a:off x="7026055" y="3068310"/>
                <a:ext cx="68848" cy="22949"/>
              </a:xfrm>
              <a:prstGeom prst="rect">
                <a:avLst/>
              </a:prstGeom>
              <a:solidFill>
                <a:srgbClr val="FFFFFF"/>
              </a:solidFill>
              <a:ln w="0">
                <a:noFill/>
                <a:prstDash val="solid"/>
                <a:miter lim="800000"/>
              </a:ln>
            </p:spPr>
            <p:txBody>
              <a:bodyPr vert="horz" wrap="square" lIns="86699" tIns="43349" rIns="86699" bIns="43349" numCol="1" anchor="t" anchorCtr="0" compatLnSpc="1"/>
              <a:lstStyle/>
              <a:p>
                <a:pPr>
                  <a:defRPr/>
                </a:pPr>
                <a:endParaRPr lang="zh-CN" altLang="en-US" sz="1705">
                  <a:solidFill>
                    <a:prstClr val="black"/>
                  </a:solidFill>
                  <a:latin typeface="Calibri" panose="020F0502020204030204"/>
                  <a:ea typeface="宋体" panose="02010600030101010101" pitchFamily="2" charset="-122"/>
                </a:endParaRPr>
              </a:p>
            </p:txBody>
          </p:sp>
          <p:sp>
            <p:nvSpPr>
              <p:cNvPr id="243" name="Freeform 207"/>
              <p:cNvSpPr/>
              <p:nvPr/>
            </p:nvSpPr>
            <p:spPr bwMode="auto">
              <a:xfrm>
                <a:off x="6991631" y="3102734"/>
                <a:ext cx="131958" cy="17212"/>
              </a:xfrm>
              <a:custGeom>
                <a:avLst/>
                <a:gdLst>
                  <a:gd name="T0" fmla="*/ 4 w 46"/>
                  <a:gd name="T1" fmla="*/ 0 h 6"/>
                  <a:gd name="T2" fmla="*/ 44 w 46"/>
                  <a:gd name="T3" fmla="*/ 0 h 6"/>
                  <a:gd name="T4" fmla="*/ 46 w 46"/>
                  <a:gd name="T5" fmla="*/ 2 h 6"/>
                  <a:gd name="T6" fmla="*/ 44 w 46"/>
                  <a:gd name="T7" fmla="*/ 6 h 6"/>
                  <a:gd name="T8" fmla="*/ 4 w 46"/>
                  <a:gd name="T9" fmla="*/ 6 h 6"/>
                  <a:gd name="T10" fmla="*/ 0 w 46"/>
                  <a:gd name="T11" fmla="*/ 2 h 6"/>
                  <a:gd name="T12" fmla="*/ 4 w 46"/>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46" h="6">
                    <a:moveTo>
                      <a:pt x="4" y="0"/>
                    </a:moveTo>
                    <a:lnTo>
                      <a:pt x="44" y="0"/>
                    </a:lnTo>
                    <a:lnTo>
                      <a:pt x="46" y="2"/>
                    </a:lnTo>
                    <a:lnTo>
                      <a:pt x="44" y="6"/>
                    </a:lnTo>
                    <a:lnTo>
                      <a:pt x="4" y="6"/>
                    </a:lnTo>
                    <a:lnTo>
                      <a:pt x="0" y="2"/>
                    </a:lnTo>
                    <a:lnTo>
                      <a:pt x="4" y="0"/>
                    </a:lnTo>
                    <a:close/>
                  </a:path>
                </a:pathLst>
              </a:custGeom>
              <a:solidFill>
                <a:srgbClr val="FFFFFF"/>
              </a:solidFill>
              <a:ln w="0">
                <a:noFill/>
                <a:prstDash val="solid"/>
                <a:round/>
              </a:ln>
            </p:spPr>
            <p:txBody>
              <a:bodyPr vert="horz" wrap="square" lIns="86699" tIns="43349" rIns="86699" bIns="43349" numCol="1" anchor="t" anchorCtr="0" compatLnSpc="1"/>
              <a:lstStyle/>
              <a:p>
                <a:pPr>
                  <a:defRPr/>
                </a:pPr>
                <a:endParaRPr lang="zh-CN" altLang="en-US" sz="1705">
                  <a:solidFill>
                    <a:prstClr val="black"/>
                  </a:solidFill>
                  <a:latin typeface="Calibri" panose="020F0502020204030204"/>
                  <a:ea typeface="宋体" panose="02010600030101010101" pitchFamily="2" charset="-122"/>
                </a:endParaRPr>
              </a:p>
            </p:txBody>
          </p:sp>
        </p:grpSp>
      </p:grpSp>
      <p:grpSp>
        <p:nvGrpSpPr>
          <p:cNvPr id="244" name="组合 243"/>
          <p:cNvGrpSpPr/>
          <p:nvPr/>
        </p:nvGrpSpPr>
        <p:grpSpPr>
          <a:xfrm>
            <a:off x="5360532" y="2100930"/>
            <a:ext cx="723497" cy="416148"/>
            <a:chOff x="5238881" y="1826181"/>
            <a:chExt cx="763063" cy="438906"/>
          </a:xfrm>
        </p:grpSpPr>
        <p:sp>
          <p:nvSpPr>
            <p:cNvPr id="245" name="Freeform 80"/>
            <p:cNvSpPr/>
            <p:nvPr/>
          </p:nvSpPr>
          <p:spPr bwMode="auto">
            <a:xfrm>
              <a:off x="5238881" y="1872080"/>
              <a:ext cx="203676" cy="347109"/>
            </a:xfrm>
            <a:custGeom>
              <a:avLst/>
              <a:gdLst>
                <a:gd name="T0" fmla="*/ 61 w 71"/>
                <a:gd name="T1" fmla="*/ 0 h 121"/>
                <a:gd name="T2" fmla="*/ 65 w 71"/>
                <a:gd name="T3" fmla="*/ 0 h 121"/>
                <a:gd name="T4" fmla="*/ 67 w 71"/>
                <a:gd name="T5" fmla="*/ 2 h 121"/>
                <a:gd name="T6" fmla="*/ 71 w 71"/>
                <a:gd name="T7" fmla="*/ 7 h 121"/>
                <a:gd name="T8" fmla="*/ 71 w 71"/>
                <a:gd name="T9" fmla="*/ 11 h 121"/>
                <a:gd name="T10" fmla="*/ 71 w 71"/>
                <a:gd name="T11" fmla="*/ 15 h 121"/>
                <a:gd name="T12" fmla="*/ 67 w 71"/>
                <a:gd name="T13" fmla="*/ 17 h 121"/>
                <a:gd name="T14" fmla="*/ 26 w 71"/>
                <a:gd name="T15" fmla="*/ 60 h 121"/>
                <a:gd name="T16" fmla="*/ 67 w 71"/>
                <a:gd name="T17" fmla="*/ 102 h 121"/>
                <a:gd name="T18" fmla="*/ 71 w 71"/>
                <a:gd name="T19" fmla="*/ 106 h 121"/>
                <a:gd name="T20" fmla="*/ 71 w 71"/>
                <a:gd name="T21" fmla="*/ 108 h 121"/>
                <a:gd name="T22" fmla="*/ 71 w 71"/>
                <a:gd name="T23" fmla="*/ 112 h 121"/>
                <a:gd name="T24" fmla="*/ 67 w 71"/>
                <a:gd name="T25" fmla="*/ 117 h 121"/>
                <a:gd name="T26" fmla="*/ 61 w 71"/>
                <a:gd name="T27" fmla="*/ 121 h 121"/>
                <a:gd name="T28" fmla="*/ 53 w 71"/>
                <a:gd name="T29" fmla="*/ 117 h 121"/>
                <a:gd name="T30" fmla="*/ 4 w 71"/>
                <a:gd name="T31" fmla="*/ 68 h 121"/>
                <a:gd name="T32" fmla="*/ 0 w 71"/>
                <a:gd name="T33" fmla="*/ 60 h 121"/>
                <a:gd name="T34" fmla="*/ 4 w 71"/>
                <a:gd name="T35" fmla="*/ 51 h 121"/>
                <a:gd name="T36" fmla="*/ 53 w 71"/>
                <a:gd name="T37" fmla="*/ 2 h 121"/>
                <a:gd name="T38" fmla="*/ 57 w 71"/>
                <a:gd name="T39" fmla="*/ 0 h 121"/>
                <a:gd name="T40" fmla="*/ 61 w 71"/>
                <a:gd name="T41" fmla="*/ 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1" h="121">
                  <a:moveTo>
                    <a:pt x="61" y="0"/>
                  </a:moveTo>
                  <a:lnTo>
                    <a:pt x="65" y="0"/>
                  </a:lnTo>
                  <a:lnTo>
                    <a:pt x="67" y="2"/>
                  </a:lnTo>
                  <a:lnTo>
                    <a:pt x="71" y="7"/>
                  </a:lnTo>
                  <a:lnTo>
                    <a:pt x="71" y="11"/>
                  </a:lnTo>
                  <a:lnTo>
                    <a:pt x="71" y="15"/>
                  </a:lnTo>
                  <a:lnTo>
                    <a:pt x="67" y="17"/>
                  </a:lnTo>
                  <a:lnTo>
                    <a:pt x="26" y="60"/>
                  </a:lnTo>
                  <a:lnTo>
                    <a:pt x="67" y="102"/>
                  </a:lnTo>
                  <a:lnTo>
                    <a:pt x="71" y="106"/>
                  </a:lnTo>
                  <a:lnTo>
                    <a:pt x="71" y="108"/>
                  </a:lnTo>
                  <a:lnTo>
                    <a:pt x="71" y="112"/>
                  </a:lnTo>
                  <a:lnTo>
                    <a:pt x="67" y="117"/>
                  </a:lnTo>
                  <a:lnTo>
                    <a:pt x="61" y="121"/>
                  </a:lnTo>
                  <a:lnTo>
                    <a:pt x="53" y="117"/>
                  </a:lnTo>
                  <a:lnTo>
                    <a:pt x="4" y="68"/>
                  </a:lnTo>
                  <a:lnTo>
                    <a:pt x="0" y="60"/>
                  </a:lnTo>
                  <a:lnTo>
                    <a:pt x="4" y="51"/>
                  </a:lnTo>
                  <a:lnTo>
                    <a:pt x="53" y="2"/>
                  </a:lnTo>
                  <a:lnTo>
                    <a:pt x="57" y="0"/>
                  </a:lnTo>
                  <a:lnTo>
                    <a:pt x="61" y="0"/>
                  </a:lnTo>
                  <a:close/>
                </a:path>
              </a:pathLst>
            </a:custGeom>
            <a:solidFill>
              <a:srgbClr val="FFFFFF"/>
            </a:solidFill>
            <a:ln w="0">
              <a:noFill/>
              <a:prstDash val="solid"/>
              <a:round/>
            </a:ln>
          </p:spPr>
          <p:txBody>
            <a:bodyPr vert="horz" wrap="square" lIns="86699" tIns="43349" rIns="86699" bIns="43349" numCol="1" anchor="t" anchorCtr="0" compatLnSpc="1"/>
            <a:lstStyle/>
            <a:p>
              <a:pPr>
                <a:defRPr/>
              </a:pPr>
              <a:endParaRPr lang="zh-CN" altLang="en-US" sz="1705">
                <a:solidFill>
                  <a:prstClr val="black"/>
                </a:solidFill>
                <a:latin typeface="Calibri" panose="020F0502020204030204"/>
                <a:ea typeface="宋体" panose="02010600030101010101" pitchFamily="2" charset="-122"/>
              </a:endParaRPr>
            </a:p>
          </p:txBody>
        </p:sp>
        <p:grpSp>
          <p:nvGrpSpPr>
            <p:cNvPr id="246" name="组合 245"/>
            <p:cNvGrpSpPr/>
            <p:nvPr/>
          </p:nvGrpSpPr>
          <p:grpSpPr>
            <a:xfrm>
              <a:off x="5557301" y="1826181"/>
              <a:ext cx="444643" cy="438906"/>
              <a:chOff x="5557301" y="1829049"/>
              <a:chExt cx="444643" cy="438906"/>
            </a:xfrm>
          </p:grpSpPr>
          <p:sp>
            <p:nvSpPr>
              <p:cNvPr id="247" name="Freeform 208"/>
              <p:cNvSpPr>
                <a:spLocks noEditPoints="1"/>
              </p:cNvSpPr>
              <p:nvPr/>
            </p:nvSpPr>
            <p:spPr bwMode="auto">
              <a:xfrm>
                <a:off x="5557301" y="1829049"/>
                <a:ext cx="444643" cy="438906"/>
              </a:xfrm>
              <a:custGeom>
                <a:avLst/>
                <a:gdLst>
                  <a:gd name="T0" fmla="*/ 78 w 155"/>
                  <a:gd name="T1" fmla="*/ 8 h 153"/>
                  <a:gd name="T2" fmla="*/ 61 w 155"/>
                  <a:gd name="T3" fmla="*/ 10 h 153"/>
                  <a:gd name="T4" fmla="*/ 43 w 155"/>
                  <a:gd name="T5" fmla="*/ 16 h 153"/>
                  <a:gd name="T6" fmla="*/ 25 w 155"/>
                  <a:gd name="T7" fmla="*/ 33 h 153"/>
                  <a:gd name="T8" fmla="*/ 13 w 155"/>
                  <a:gd name="T9" fmla="*/ 53 h 153"/>
                  <a:gd name="T10" fmla="*/ 9 w 155"/>
                  <a:gd name="T11" fmla="*/ 77 h 153"/>
                  <a:gd name="T12" fmla="*/ 11 w 155"/>
                  <a:gd name="T13" fmla="*/ 94 h 153"/>
                  <a:gd name="T14" fmla="*/ 19 w 155"/>
                  <a:gd name="T15" fmla="*/ 110 h 153"/>
                  <a:gd name="T16" fmla="*/ 33 w 155"/>
                  <a:gd name="T17" fmla="*/ 128 h 153"/>
                  <a:gd name="T18" fmla="*/ 55 w 155"/>
                  <a:gd name="T19" fmla="*/ 141 h 153"/>
                  <a:gd name="T20" fmla="*/ 78 w 155"/>
                  <a:gd name="T21" fmla="*/ 145 h 153"/>
                  <a:gd name="T22" fmla="*/ 94 w 155"/>
                  <a:gd name="T23" fmla="*/ 143 h 153"/>
                  <a:gd name="T24" fmla="*/ 112 w 155"/>
                  <a:gd name="T25" fmla="*/ 137 h 153"/>
                  <a:gd name="T26" fmla="*/ 130 w 155"/>
                  <a:gd name="T27" fmla="*/ 120 h 153"/>
                  <a:gd name="T28" fmla="*/ 143 w 155"/>
                  <a:gd name="T29" fmla="*/ 100 h 153"/>
                  <a:gd name="T30" fmla="*/ 147 w 155"/>
                  <a:gd name="T31" fmla="*/ 77 h 153"/>
                  <a:gd name="T32" fmla="*/ 145 w 155"/>
                  <a:gd name="T33" fmla="*/ 59 h 153"/>
                  <a:gd name="T34" fmla="*/ 136 w 155"/>
                  <a:gd name="T35" fmla="*/ 43 h 153"/>
                  <a:gd name="T36" fmla="*/ 122 w 155"/>
                  <a:gd name="T37" fmla="*/ 24 h 153"/>
                  <a:gd name="T38" fmla="*/ 100 w 155"/>
                  <a:gd name="T39" fmla="*/ 12 h 153"/>
                  <a:gd name="T40" fmla="*/ 78 w 155"/>
                  <a:gd name="T41" fmla="*/ 8 h 153"/>
                  <a:gd name="T42" fmla="*/ 78 w 155"/>
                  <a:gd name="T43" fmla="*/ 0 h 153"/>
                  <a:gd name="T44" fmla="*/ 104 w 155"/>
                  <a:gd name="T45" fmla="*/ 4 h 153"/>
                  <a:gd name="T46" fmla="*/ 126 w 155"/>
                  <a:gd name="T47" fmla="*/ 18 h 153"/>
                  <a:gd name="T48" fmla="*/ 145 w 155"/>
                  <a:gd name="T49" fmla="*/ 39 h 153"/>
                  <a:gd name="T50" fmla="*/ 153 w 155"/>
                  <a:gd name="T51" fmla="*/ 57 h 153"/>
                  <a:gd name="T52" fmla="*/ 155 w 155"/>
                  <a:gd name="T53" fmla="*/ 77 h 153"/>
                  <a:gd name="T54" fmla="*/ 151 w 155"/>
                  <a:gd name="T55" fmla="*/ 102 h 153"/>
                  <a:gd name="T56" fmla="*/ 136 w 155"/>
                  <a:gd name="T57" fmla="*/ 126 h 153"/>
                  <a:gd name="T58" fmla="*/ 116 w 155"/>
                  <a:gd name="T59" fmla="*/ 145 h 153"/>
                  <a:gd name="T60" fmla="*/ 96 w 155"/>
                  <a:gd name="T61" fmla="*/ 151 h 153"/>
                  <a:gd name="T62" fmla="*/ 78 w 155"/>
                  <a:gd name="T63" fmla="*/ 153 h 153"/>
                  <a:gd name="T64" fmla="*/ 51 w 155"/>
                  <a:gd name="T65" fmla="*/ 149 h 153"/>
                  <a:gd name="T66" fmla="*/ 29 w 155"/>
                  <a:gd name="T67" fmla="*/ 137 h 153"/>
                  <a:gd name="T68" fmla="*/ 11 w 155"/>
                  <a:gd name="T69" fmla="*/ 114 h 153"/>
                  <a:gd name="T70" fmla="*/ 3 w 155"/>
                  <a:gd name="T71" fmla="*/ 96 h 153"/>
                  <a:gd name="T72" fmla="*/ 0 w 155"/>
                  <a:gd name="T73" fmla="*/ 77 h 153"/>
                  <a:gd name="T74" fmla="*/ 5 w 155"/>
                  <a:gd name="T75" fmla="*/ 51 h 153"/>
                  <a:gd name="T76" fmla="*/ 19 w 155"/>
                  <a:gd name="T77" fmla="*/ 27 h 153"/>
                  <a:gd name="T78" fmla="*/ 39 w 155"/>
                  <a:gd name="T79" fmla="*/ 10 h 153"/>
                  <a:gd name="T80" fmla="*/ 59 w 155"/>
                  <a:gd name="T81" fmla="*/ 2 h 153"/>
                  <a:gd name="T82" fmla="*/ 78 w 155"/>
                  <a:gd name="T83" fmla="*/ 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5" h="153">
                    <a:moveTo>
                      <a:pt x="78" y="8"/>
                    </a:moveTo>
                    <a:lnTo>
                      <a:pt x="61" y="10"/>
                    </a:lnTo>
                    <a:lnTo>
                      <a:pt x="43" y="16"/>
                    </a:lnTo>
                    <a:lnTo>
                      <a:pt x="25" y="33"/>
                    </a:lnTo>
                    <a:lnTo>
                      <a:pt x="13" y="53"/>
                    </a:lnTo>
                    <a:lnTo>
                      <a:pt x="9" y="77"/>
                    </a:lnTo>
                    <a:lnTo>
                      <a:pt x="11" y="94"/>
                    </a:lnTo>
                    <a:lnTo>
                      <a:pt x="19" y="110"/>
                    </a:lnTo>
                    <a:lnTo>
                      <a:pt x="33" y="128"/>
                    </a:lnTo>
                    <a:lnTo>
                      <a:pt x="55" y="141"/>
                    </a:lnTo>
                    <a:lnTo>
                      <a:pt x="78" y="145"/>
                    </a:lnTo>
                    <a:lnTo>
                      <a:pt x="94" y="143"/>
                    </a:lnTo>
                    <a:lnTo>
                      <a:pt x="112" y="137"/>
                    </a:lnTo>
                    <a:lnTo>
                      <a:pt x="130" y="120"/>
                    </a:lnTo>
                    <a:lnTo>
                      <a:pt x="143" y="100"/>
                    </a:lnTo>
                    <a:lnTo>
                      <a:pt x="147" y="77"/>
                    </a:lnTo>
                    <a:lnTo>
                      <a:pt x="145" y="59"/>
                    </a:lnTo>
                    <a:lnTo>
                      <a:pt x="136" y="43"/>
                    </a:lnTo>
                    <a:lnTo>
                      <a:pt x="122" y="24"/>
                    </a:lnTo>
                    <a:lnTo>
                      <a:pt x="100" y="12"/>
                    </a:lnTo>
                    <a:lnTo>
                      <a:pt x="78" y="8"/>
                    </a:lnTo>
                    <a:close/>
                    <a:moveTo>
                      <a:pt x="78" y="0"/>
                    </a:moveTo>
                    <a:lnTo>
                      <a:pt x="104" y="4"/>
                    </a:lnTo>
                    <a:lnTo>
                      <a:pt x="126" y="18"/>
                    </a:lnTo>
                    <a:lnTo>
                      <a:pt x="145" y="39"/>
                    </a:lnTo>
                    <a:lnTo>
                      <a:pt x="153" y="57"/>
                    </a:lnTo>
                    <a:lnTo>
                      <a:pt x="155" y="77"/>
                    </a:lnTo>
                    <a:lnTo>
                      <a:pt x="151" y="102"/>
                    </a:lnTo>
                    <a:lnTo>
                      <a:pt x="136" y="126"/>
                    </a:lnTo>
                    <a:lnTo>
                      <a:pt x="116" y="145"/>
                    </a:lnTo>
                    <a:lnTo>
                      <a:pt x="96" y="151"/>
                    </a:lnTo>
                    <a:lnTo>
                      <a:pt x="78" y="153"/>
                    </a:lnTo>
                    <a:lnTo>
                      <a:pt x="51" y="149"/>
                    </a:lnTo>
                    <a:lnTo>
                      <a:pt x="29" y="137"/>
                    </a:lnTo>
                    <a:lnTo>
                      <a:pt x="11" y="114"/>
                    </a:lnTo>
                    <a:lnTo>
                      <a:pt x="3" y="96"/>
                    </a:lnTo>
                    <a:lnTo>
                      <a:pt x="0" y="77"/>
                    </a:lnTo>
                    <a:lnTo>
                      <a:pt x="5" y="51"/>
                    </a:lnTo>
                    <a:lnTo>
                      <a:pt x="19" y="27"/>
                    </a:lnTo>
                    <a:lnTo>
                      <a:pt x="39" y="10"/>
                    </a:lnTo>
                    <a:lnTo>
                      <a:pt x="59" y="2"/>
                    </a:lnTo>
                    <a:lnTo>
                      <a:pt x="78" y="0"/>
                    </a:lnTo>
                    <a:close/>
                  </a:path>
                </a:pathLst>
              </a:custGeom>
              <a:solidFill>
                <a:srgbClr val="FFFFFF"/>
              </a:solidFill>
              <a:ln w="0">
                <a:noFill/>
                <a:prstDash val="solid"/>
                <a:round/>
              </a:ln>
            </p:spPr>
            <p:txBody>
              <a:bodyPr vert="horz" wrap="square" lIns="86699" tIns="43349" rIns="86699" bIns="43349" numCol="1" anchor="t" anchorCtr="0" compatLnSpc="1"/>
              <a:lstStyle/>
              <a:p>
                <a:pPr>
                  <a:defRPr/>
                </a:pPr>
                <a:endParaRPr lang="zh-CN" altLang="en-US" sz="1705">
                  <a:solidFill>
                    <a:prstClr val="black"/>
                  </a:solidFill>
                  <a:latin typeface="Calibri" panose="020F0502020204030204"/>
                  <a:ea typeface="宋体" panose="02010600030101010101" pitchFamily="2" charset="-122"/>
                </a:endParaRPr>
              </a:p>
            </p:txBody>
          </p:sp>
          <p:sp>
            <p:nvSpPr>
              <p:cNvPr id="248" name="Freeform 209"/>
              <p:cNvSpPr>
                <a:spLocks noEditPoints="1"/>
              </p:cNvSpPr>
              <p:nvPr/>
            </p:nvSpPr>
            <p:spPr bwMode="auto">
              <a:xfrm>
                <a:off x="5640494" y="1906504"/>
                <a:ext cx="278261" cy="283998"/>
              </a:xfrm>
              <a:custGeom>
                <a:avLst/>
                <a:gdLst>
                  <a:gd name="T0" fmla="*/ 65 w 97"/>
                  <a:gd name="T1" fmla="*/ 79 h 99"/>
                  <a:gd name="T2" fmla="*/ 59 w 97"/>
                  <a:gd name="T3" fmla="*/ 89 h 99"/>
                  <a:gd name="T4" fmla="*/ 73 w 97"/>
                  <a:gd name="T5" fmla="*/ 81 h 99"/>
                  <a:gd name="T6" fmla="*/ 69 w 97"/>
                  <a:gd name="T7" fmla="*/ 73 h 99"/>
                  <a:gd name="T8" fmla="*/ 18 w 97"/>
                  <a:gd name="T9" fmla="*/ 75 h 99"/>
                  <a:gd name="T10" fmla="*/ 30 w 97"/>
                  <a:gd name="T11" fmla="*/ 85 h 99"/>
                  <a:gd name="T12" fmla="*/ 34 w 97"/>
                  <a:gd name="T13" fmla="*/ 85 h 99"/>
                  <a:gd name="T14" fmla="*/ 28 w 97"/>
                  <a:gd name="T15" fmla="*/ 73 h 99"/>
                  <a:gd name="T16" fmla="*/ 51 w 97"/>
                  <a:gd name="T17" fmla="*/ 87 h 99"/>
                  <a:gd name="T18" fmla="*/ 61 w 97"/>
                  <a:gd name="T19" fmla="*/ 77 h 99"/>
                  <a:gd name="T20" fmla="*/ 51 w 97"/>
                  <a:gd name="T21" fmla="*/ 71 h 99"/>
                  <a:gd name="T22" fmla="*/ 34 w 97"/>
                  <a:gd name="T23" fmla="*/ 73 h 99"/>
                  <a:gd name="T24" fmla="*/ 42 w 97"/>
                  <a:gd name="T25" fmla="*/ 85 h 99"/>
                  <a:gd name="T26" fmla="*/ 47 w 97"/>
                  <a:gd name="T27" fmla="*/ 71 h 99"/>
                  <a:gd name="T28" fmla="*/ 71 w 97"/>
                  <a:gd name="T29" fmla="*/ 61 h 99"/>
                  <a:gd name="T30" fmla="*/ 83 w 97"/>
                  <a:gd name="T31" fmla="*/ 71 h 99"/>
                  <a:gd name="T32" fmla="*/ 89 w 97"/>
                  <a:gd name="T33" fmla="*/ 53 h 99"/>
                  <a:gd name="T34" fmla="*/ 51 w 97"/>
                  <a:gd name="T35" fmla="*/ 53 h 99"/>
                  <a:gd name="T36" fmla="*/ 65 w 97"/>
                  <a:gd name="T37" fmla="*/ 67 h 99"/>
                  <a:gd name="T38" fmla="*/ 67 w 97"/>
                  <a:gd name="T39" fmla="*/ 53 h 99"/>
                  <a:gd name="T40" fmla="*/ 30 w 97"/>
                  <a:gd name="T41" fmla="*/ 53 h 99"/>
                  <a:gd name="T42" fmla="*/ 32 w 97"/>
                  <a:gd name="T43" fmla="*/ 67 h 99"/>
                  <a:gd name="T44" fmla="*/ 47 w 97"/>
                  <a:gd name="T45" fmla="*/ 53 h 99"/>
                  <a:gd name="T46" fmla="*/ 8 w 97"/>
                  <a:gd name="T47" fmla="*/ 53 h 99"/>
                  <a:gd name="T48" fmla="*/ 14 w 97"/>
                  <a:gd name="T49" fmla="*/ 71 h 99"/>
                  <a:gd name="T50" fmla="*/ 26 w 97"/>
                  <a:gd name="T51" fmla="*/ 61 h 99"/>
                  <a:gd name="T52" fmla="*/ 8 w 97"/>
                  <a:gd name="T53" fmla="*/ 53 h 99"/>
                  <a:gd name="T54" fmla="*/ 30 w 97"/>
                  <a:gd name="T55" fmla="*/ 38 h 99"/>
                  <a:gd name="T56" fmla="*/ 47 w 97"/>
                  <a:gd name="T57" fmla="*/ 46 h 99"/>
                  <a:gd name="T58" fmla="*/ 32 w 97"/>
                  <a:gd name="T59" fmla="*/ 32 h 99"/>
                  <a:gd name="T60" fmla="*/ 51 w 97"/>
                  <a:gd name="T61" fmla="*/ 32 h 99"/>
                  <a:gd name="T62" fmla="*/ 67 w 97"/>
                  <a:gd name="T63" fmla="*/ 46 h 99"/>
                  <a:gd name="T64" fmla="*/ 65 w 97"/>
                  <a:gd name="T65" fmla="*/ 32 h 99"/>
                  <a:gd name="T66" fmla="*/ 10 w 97"/>
                  <a:gd name="T67" fmla="*/ 36 h 99"/>
                  <a:gd name="T68" fmla="*/ 26 w 97"/>
                  <a:gd name="T69" fmla="*/ 46 h 99"/>
                  <a:gd name="T70" fmla="*/ 28 w 97"/>
                  <a:gd name="T71" fmla="*/ 30 h 99"/>
                  <a:gd name="T72" fmla="*/ 83 w 97"/>
                  <a:gd name="T73" fmla="*/ 28 h 99"/>
                  <a:gd name="T74" fmla="*/ 71 w 97"/>
                  <a:gd name="T75" fmla="*/ 38 h 99"/>
                  <a:gd name="T76" fmla="*/ 89 w 97"/>
                  <a:gd name="T77" fmla="*/ 46 h 99"/>
                  <a:gd name="T78" fmla="*/ 83 w 97"/>
                  <a:gd name="T79" fmla="*/ 28 h 99"/>
                  <a:gd name="T80" fmla="*/ 51 w 97"/>
                  <a:gd name="T81" fmla="*/ 28 h 99"/>
                  <a:gd name="T82" fmla="*/ 59 w 97"/>
                  <a:gd name="T83" fmla="*/ 20 h 99"/>
                  <a:gd name="T84" fmla="*/ 51 w 97"/>
                  <a:gd name="T85" fmla="*/ 12 h 99"/>
                  <a:gd name="T86" fmla="*/ 42 w 97"/>
                  <a:gd name="T87" fmla="*/ 14 h 99"/>
                  <a:gd name="T88" fmla="*/ 34 w 97"/>
                  <a:gd name="T89" fmla="*/ 28 h 99"/>
                  <a:gd name="T90" fmla="*/ 47 w 97"/>
                  <a:gd name="T91" fmla="*/ 12 h 99"/>
                  <a:gd name="T92" fmla="*/ 63 w 97"/>
                  <a:gd name="T93" fmla="*/ 14 h 99"/>
                  <a:gd name="T94" fmla="*/ 69 w 97"/>
                  <a:gd name="T95" fmla="*/ 26 h 99"/>
                  <a:gd name="T96" fmla="*/ 73 w 97"/>
                  <a:gd name="T97" fmla="*/ 18 h 99"/>
                  <a:gd name="T98" fmla="*/ 59 w 97"/>
                  <a:gd name="T99" fmla="*/ 10 h 99"/>
                  <a:gd name="T100" fmla="*/ 30 w 97"/>
                  <a:gd name="T101" fmla="*/ 14 h 99"/>
                  <a:gd name="T102" fmla="*/ 18 w 97"/>
                  <a:gd name="T103" fmla="*/ 24 h 99"/>
                  <a:gd name="T104" fmla="*/ 32 w 97"/>
                  <a:gd name="T105" fmla="*/ 20 h 99"/>
                  <a:gd name="T106" fmla="*/ 38 w 97"/>
                  <a:gd name="T107" fmla="*/ 10 h 99"/>
                  <a:gd name="T108" fmla="*/ 67 w 97"/>
                  <a:gd name="T109" fmla="*/ 4 h 99"/>
                  <a:gd name="T110" fmla="*/ 93 w 97"/>
                  <a:gd name="T111" fmla="*/ 30 h 99"/>
                  <a:gd name="T112" fmla="*/ 93 w 97"/>
                  <a:gd name="T113" fmla="*/ 69 h 99"/>
                  <a:gd name="T114" fmla="*/ 67 w 97"/>
                  <a:gd name="T115" fmla="*/ 95 h 99"/>
                  <a:gd name="T116" fmla="*/ 30 w 97"/>
                  <a:gd name="T117" fmla="*/ 95 h 99"/>
                  <a:gd name="T118" fmla="*/ 4 w 97"/>
                  <a:gd name="T119" fmla="*/ 69 h 99"/>
                  <a:gd name="T120" fmla="*/ 4 w 97"/>
                  <a:gd name="T121" fmla="*/ 30 h 99"/>
                  <a:gd name="T122" fmla="*/ 30 w 97"/>
                  <a:gd name="T123" fmla="*/ 4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7" h="99">
                    <a:moveTo>
                      <a:pt x="69" y="73"/>
                    </a:moveTo>
                    <a:lnTo>
                      <a:pt x="65" y="79"/>
                    </a:lnTo>
                    <a:lnTo>
                      <a:pt x="63" y="85"/>
                    </a:lnTo>
                    <a:lnTo>
                      <a:pt x="59" y="89"/>
                    </a:lnTo>
                    <a:lnTo>
                      <a:pt x="67" y="85"/>
                    </a:lnTo>
                    <a:lnTo>
                      <a:pt x="73" y="81"/>
                    </a:lnTo>
                    <a:lnTo>
                      <a:pt x="79" y="75"/>
                    </a:lnTo>
                    <a:lnTo>
                      <a:pt x="69" y="73"/>
                    </a:lnTo>
                    <a:close/>
                    <a:moveTo>
                      <a:pt x="28" y="73"/>
                    </a:moveTo>
                    <a:lnTo>
                      <a:pt x="18" y="75"/>
                    </a:lnTo>
                    <a:lnTo>
                      <a:pt x="24" y="81"/>
                    </a:lnTo>
                    <a:lnTo>
                      <a:pt x="30" y="85"/>
                    </a:lnTo>
                    <a:lnTo>
                      <a:pt x="38" y="89"/>
                    </a:lnTo>
                    <a:lnTo>
                      <a:pt x="34" y="85"/>
                    </a:lnTo>
                    <a:lnTo>
                      <a:pt x="32" y="79"/>
                    </a:lnTo>
                    <a:lnTo>
                      <a:pt x="28" y="73"/>
                    </a:lnTo>
                    <a:close/>
                    <a:moveTo>
                      <a:pt x="51" y="71"/>
                    </a:moveTo>
                    <a:lnTo>
                      <a:pt x="51" y="87"/>
                    </a:lnTo>
                    <a:lnTo>
                      <a:pt x="55" y="85"/>
                    </a:lnTo>
                    <a:lnTo>
                      <a:pt x="61" y="77"/>
                    </a:lnTo>
                    <a:lnTo>
                      <a:pt x="63" y="73"/>
                    </a:lnTo>
                    <a:lnTo>
                      <a:pt x="51" y="71"/>
                    </a:lnTo>
                    <a:close/>
                    <a:moveTo>
                      <a:pt x="47" y="71"/>
                    </a:moveTo>
                    <a:lnTo>
                      <a:pt x="34" y="73"/>
                    </a:lnTo>
                    <a:lnTo>
                      <a:pt x="38" y="79"/>
                    </a:lnTo>
                    <a:lnTo>
                      <a:pt x="42" y="85"/>
                    </a:lnTo>
                    <a:lnTo>
                      <a:pt x="47" y="87"/>
                    </a:lnTo>
                    <a:lnTo>
                      <a:pt x="47" y="71"/>
                    </a:lnTo>
                    <a:close/>
                    <a:moveTo>
                      <a:pt x="71" y="53"/>
                    </a:moveTo>
                    <a:lnTo>
                      <a:pt x="71" y="61"/>
                    </a:lnTo>
                    <a:lnTo>
                      <a:pt x="69" y="69"/>
                    </a:lnTo>
                    <a:lnTo>
                      <a:pt x="83" y="71"/>
                    </a:lnTo>
                    <a:lnTo>
                      <a:pt x="87" y="63"/>
                    </a:lnTo>
                    <a:lnTo>
                      <a:pt x="89" y="53"/>
                    </a:lnTo>
                    <a:lnTo>
                      <a:pt x="71" y="53"/>
                    </a:lnTo>
                    <a:close/>
                    <a:moveTo>
                      <a:pt x="51" y="53"/>
                    </a:moveTo>
                    <a:lnTo>
                      <a:pt x="51" y="67"/>
                    </a:lnTo>
                    <a:lnTo>
                      <a:pt x="65" y="67"/>
                    </a:lnTo>
                    <a:lnTo>
                      <a:pt x="67" y="61"/>
                    </a:lnTo>
                    <a:lnTo>
                      <a:pt x="67" y="53"/>
                    </a:lnTo>
                    <a:lnTo>
                      <a:pt x="51" y="53"/>
                    </a:lnTo>
                    <a:close/>
                    <a:moveTo>
                      <a:pt x="30" y="53"/>
                    </a:moveTo>
                    <a:lnTo>
                      <a:pt x="30" y="61"/>
                    </a:lnTo>
                    <a:lnTo>
                      <a:pt x="32" y="67"/>
                    </a:lnTo>
                    <a:lnTo>
                      <a:pt x="47" y="67"/>
                    </a:lnTo>
                    <a:lnTo>
                      <a:pt x="47" y="53"/>
                    </a:lnTo>
                    <a:lnTo>
                      <a:pt x="30" y="53"/>
                    </a:lnTo>
                    <a:close/>
                    <a:moveTo>
                      <a:pt x="8" y="53"/>
                    </a:moveTo>
                    <a:lnTo>
                      <a:pt x="10" y="63"/>
                    </a:lnTo>
                    <a:lnTo>
                      <a:pt x="14" y="71"/>
                    </a:lnTo>
                    <a:lnTo>
                      <a:pt x="28" y="69"/>
                    </a:lnTo>
                    <a:lnTo>
                      <a:pt x="26" y="61"/>
                    </a:lnTo>
                    <a:lnTo>
                      <a:pt x="26" y="53"/>
                    </a:lnTo>
                    <a:lnTo>
                      <a:pt x="8" y="53"/>
                    </a:lnTo>
                    <a:close/>
                    <a:moveTo>
                      <a:pt x="32" y="32"/>
                    </a:moveTo>
                    <a:lnTo>
                      <a:pt x="30" y="38"/>
                    </a:lnTo>
                    <a:lnTo>
                      <a:pt x="30" y="46"/>
                    </a:lnTo>
                    <a:lnTo>
                      <a:pt x="47" y="46"/>
                    </a:lnTo>
                    <a:lnTo>
                      <a:pt x="47" y="32"/>
                    </a:lnTo>
                    <a:lnTo>
                      <a:pt x="32" y="32"/>
                    </a:lnTo>
                    <a:close/>
                    <a:moveTo>
                      <a:pt x="65" y="32"/>
                    </a:moveTo>
                    <a:lnTo>
                      <a:pt x="51" y="32"/>
                    </a:lnTo>
                    <a:lnTo>
                      <a:pt x="51" y="46"/>
                    </a:lnTo>
                    <a:lnTo>
                      <a:pt x="67" y="46"/>
                    </a:lnTo>
                    <a:lnTo>
                      <a:pt x="67" y="38"/>
                    </a:lnTo>
                    <a:lnTo>
                      <a:pt x="65" y="32"/>
                    </a:lnTo>
                    <a:close/>
                    <a:moveTo>
                      <a:pt x="14" y="28"/>
                    </a:moveTo>
                    <a:lnTo>
                      <a:pt x="10" y="36"/>
                    </a:lnTo>
                    <a:lnTo>
                      <a:pt x="8" y="46"/>
                    </a:lnTo>
                    <a:lnTo>
                      <a:pt x="26" y="46"/>
                    </a:lnTo>
                    <a:lnTo>
                      <a:pt x="26" y="38"/>
                    </a:lnTo>
                    <a:lnTo>
                      <a:pt x="28" y="30"/>
                    </a:lnTo>
                    <a:lnTo>
                      <a:pt x="14" y="28"/>
                    </a:lnTo>
                    <a:close/>
                    <a:moveTo>
                      <a:pt x="83" y="28"/>
                    </a:moveTo>
                    <a:lnTo>
                      <a:pt x="69" y="30"/>
                    </a:lnTo>
                    <a:lnTo>
                      <a:pt x="71" y="38"/>
                    </a:lnTo>
                    <a:lnTo>
                      <a:pt x="71" y="46"/>
                    </a:lnTo>
                    <a:lnTo>
                      <a:pt x="89" y="46"/>
                    </a:lnTo>
                    <a:lnTo>
                      <a:pt x="87" y="36"/>
                    </a:lnTo>
                    <a:lnTo>
                      <a:pt x="83" y="28"/>
                    </a:lnTo>
                    <a:close/>
                    <a:moveTo>
                      <a:pt x="51" y="12"/>
                    </a:moveTo>
                    <a:lnTo>
                      <a:pt x="51" y="28"/>
                    </a:lnTo>
                    <a:lnTo>
                      <a:pt x="63" y="28"/>
                    </a:lnTo>
                    <a:lnTo>
                      <a:pt x="59" y="20"/>
                    </a:lnTo>
                    <a:lnTo>
                      <a:pt x="55" y="14"/>
                    </a:lnTo>
                    <a:lnTo>
                      <a:pt x="51" y="12"/>
                    </a:lnTo>
                    <a:close/>
                    <a:moveTo>
                      <a:pt x="47" y="12"/>
                    </a:moveTo>
                    <a:lnTo>
                      <a:pt x="42" y="14"/>
                    </a:lnTo>
                    <a:lnTo>
                      <a:pt x="36" y="22"/>
                    </a:lnTo>
                    <a:lnTo>
                      <a:pt x="34" y="28"/>
                    </a:lnTo>
                    <a:lnTo>
                      <a:pt x="47" y="28"/>
                    </a:lnTo>
                    <a:lnTo>
                      <a:pt x="47" y="12"/>
                    </a:lnTo>
                    <a:close/>
                    <a:moveTo>
                      <a:pt x="59" y="10"/>
                    </a:moveTo>
                    <a:lnTo>
                      <a:pt x="63" y="14"/>
                    </a:lnTo>
                    <a:lnTo>
                      <a:pt x="65" y="20"/>
                    </a:lnTo>
                    <a:lnTo>
                      <a:pt x="69" y="26"/>
                    </a:lnTo>
                    <a:lnTo>
                      <a:pt x="79" y="24"/>
                    </a:lnTo>
                    <a:lnTo>
                      <a:pt x="73" y="18"/>
                    </a:lnTo>
                    <a:lnTo>
                      <a:pt x="67" y="14"/>
                    </a:lnTo>
                    <a:lnTo>
                      <a:pt x="59" y="10"/>
                    </a:lnTo>
                    <a:close/>
                    <a:moveTo>
                      <a:pt x="38" y="10"/>
                    </a:moveTo>
                    <a:lnTo>
                      <a:pt x="30" y="14"/>
                    </a:lnTo>
                    <a:lnTo>
                      <a:pt x="24" y="18"/>
                    </a:lnTo>
                    <a:lnTo>
                      <a:pt x="18" y="24"/>
                    </a:lnTo>
                    <a:lnTo>
                      <a:pt x="28" y="26"/>
                    </a:lnTo>
                    <a:lnTo>
                      <a:pt x="32" y="20"/>
                    </a:lnTo>
                    <a:lnTo>
                      <a:pt x="34" y="14"/>
                    </a:lnTo>
                    <a:lnTo>
                      <a:pt x="38" y="10"/>
                    </a:lnTo>
                    <a:close/>
                    <a:moveTo>
                      <a:pt x="49" y="0"/>
                    </a:moveTo>
                    <a:lnTo>
                      <a:pt x="67" y="4"/>
                    </a:lnTo>
                    <a:lnTo>
                      <a:pt x="83" y="14"/>
                    </a:lnTo>
                    <a:lnTo>
                      <a:pt x="93" y="30"/>
                    </a:lnTo>
                    <a:lnTo>
                      <a:pt x="97" y="50"/>
                    </a:lnTo>
                    <a:lnTo>
                      <a:pt x="93" y="69"/>
                    </a:lnTo>
                    <a:lnTo>
                      <a:pt x="83" y="85"/>
                    </a:lnTo>
                    <a:lnTo>
                      <a:pt x="67" y="95"/>
                    </a:lnTo>
                    <a:lnTo>
                      <a:pt x="49" y="99"/>
                    </a:lnTo>
                    <a:lnTo>
                      <a:pt x="30" y="95"/>
                    </a:lnTo>
                    <a:lnTo>
                      <a:pt x="14" y="85"/>
                    </a:lnTo>
                    <a:lnTo>
                      <a:pt x="4" y="69"/>
                    </a:lnTo>
                    <a:lnTo>
                      <a:pt x="0" y="50"/>
                    </a:lnTo>
                    <a:lnTo>
                      <a:pt x="4" y="30"/>
                    </a:lnTo>
                    <a:lnTo>
                      <a:pt x="14" y="14"/>
                    </a:lnTo>
                    <a:lnTo>
                      <a:pt x="30" y="4"/>
                    </a:lnTo>
                    <a:lnTo>
                      <a:pt x="49" y="0"/>
                    </a:lnTo>
                    <a:close/>
                  </a:path>
                </a:pathLst>
              </a:custGeom>
              <a:solidFill>
                <a:srgbClr val="FFFFFF"/>
              </a:solidFill>
              <a:ln w="0">
                <a:noFill/>
                <a:prstDash val="solid"/>
                <a:round/>
              </a:ln>
            </p:spPr>
            <p:txBody>
              <a:bodyPr vert="horz" wrap="square" lIns="86699" tIns="43349" rIns="86699" bIns="43349" numCol="1" anchor="t" anchorCtr="0" compatLnSpc="1"/>
              <a:lstStyle/>
              <a:p>
                <a:pPr>
                  <a:defRPr/>
                </a:pPr>
                <a:endParaRPr lang="zh-CN" altLang="en-US" sz="1705">
                  <a:solidFill>
                    <a:prstClr val="black"/>
                  </a:solidFill>
                  <a:latin typeface="Calibri" panose="020F0502020204030204"/>
                  <a:ea typeface="宋体" panose="02010600030101010101" pitchFamily="2" charset="-122"/>
                </a:endParaRPr>
              </a:p>
            </p:txBody>
          </p:sp>
        </p:grpSp>
      </p:grpSp>
      <p:grpSp>
        <p:nvGrpSpPr>
          <p:cNvPr id="249" name="组合 248"/>
          <p:cNvGrpSpPr/>
          <p:nvPr/>
        </p:nvGrpSpPr>
        <p:grpSpPr>
          <a:xfrm>
            <a:off x="5360532" y="3887915"/>
            <a:ext cx="723497" cy="421587"/>
            <a:chOff x="5238881" y="3710891"/>
            <a:chExt cx="763063" cy="444643"/>
          </a:xfrm>
        </p:grpSpPr>
        <p:sp>
          <p:nvSpPr>
            <p:cNvPr id="250" name="Freeform 82"/>
            <p:cNvSpPr/>
            <p:nvPr/>
          </p:nvSpPr>
          <p:spPr bwMode="auto">
            <a:xfrm>
              <a:off x="5238881" y="3759658"/>
              <a:ext cx="203676" cy="347109"/>
            </a:xfrm>
            <a:custGeom>
              <a:avLst/>
              <a:gdLst>
                <a:gd name="T0" fmla="*/ 61 w 71"/>
                <a:gd name="T1" fmla="*/ 0 h 121"/>
                <a:gd name="T2" fmla="*/ 65 w 71"/>
                <a:gd name="T3" fmla="*/ 0 h 121"/>
                <a:gd name="T4" fmla="*/ 67 w 71"/>
                <a:gd name="T5" fmla="*/ 3 h 121"/>
                <a:gd name="T6" fmla="*/ 71 w 71"/>
                <a:gd name="T7" fmla="*/ 7 h 121"/>
                <a:gd name="T8" fmla="*/ 71 w 71"/>
                <a:gd name="T9" fmla="*/ 11 h 121"/>
                <a:gd name="T10" fmla="*/ 71 w 71"/>
                <a:gd name="T11" fmla="*/ 15 h 121"/>
                <a:gd name="T12" fmla="*/ 67 w 71"/>
                <a:gd name="T13" fmla="*/ 19 h 121"/>
                <a:gd name="T14" fmla="*/ 26 w 71"/>
                <a:gd name="T15" fmla="*/ 60 h 121"/>
                <a:gd name="T16" fmla="*/ 67 w 71"/>
                <a:gd name="T17" fmla="*/ 102 h 121"/>
                <a:gd name="T18" fmla="*/ 71 w 71"/>
                <a:gd name="T19" fmla="*/ 106 h 121"/>
                <a:gd name="T20" fmla="*/ 71 w 71"/>
                <a:gd name="T21" fmla="*/ 111 h 121"/>
                <a:gd name="T22" fmla="*/ 71 w 71"/>
                <a:gd name="T23" fmla="*/ 115 h 121"/>
                <a:gd name="T24" fmla="*/ 67 w 71"/>
                <a:gd name="T25" fmla="*/ 117 h 121"/>
                <a:gd name="T26" fmla="*/ 61 w 71"/>
                <a:gd name="T27" fmla="*/ 121 h 121"/>
                <a:gd name="T28" fmla="*/ 53 w 71"/>
                <a:gd name="T29" fmla="*/ 117 h 121"/>
                <a:gd name="T30" fmla="*/ 4 w 71"/>
                <a:gd name="T31" fmla="*/ 68 h 121"/>
                <a:gd name="T32" fmla="*/ 0 w 71"/>
                <a:gd name="T33" fmla="*/ 60 h 121"/>
                <a:gd name="T34" fmla="*/ 4 w 71"/>
                <a:gd name="T35" fmla="*/ 53 h 121"/>
                <a:gd name="T36" fmla="*/ 53 w 71"/>
                <a:gd name="T37" fmla="*/ 3 h 121"/>
                <a:gd name="T38" fmla="*/ 57 w 71"/>
                <a:gd name="T39" fmla="*/ 0 h 121"/>
                <a:gd name="T40" fmla="*/ 61 w 71"/>
                <a:gd name="T41" fmla="*/ 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1" h="121">
                  <a:moveTo>
                    <a:pt x="61" y="0"/>
                  </a:moveTo>
                  <a:lnTo>
                    <a:pt x="65" y="0"/>
                  </a:lnTo>
                  <a:lnTo>
                    <a:pt x="67" y="3"/>
                  </a:lnTo>
                  <a:lnTo>
                    <a:pt x="71" y="7"/>
                  </a:lnTo>
                  <a:lnTo>
                    <a:pt x="71" y="11"/>
                  </a:lnTo>
                  <a:lnTo>
                    <a:pt x="71" y="15"/>
                  </a:lnTo>
                  <a:lnTo>
                    <a:pt x="67" y="19"/>
                  </a:lnTo>
                  <a:lnTo>
                    <a:pt x="26" y="60"/>
                  </a:lnTo>
                  <a:lnTo>
                    <a:pt x="67" y="102"/>
                  </a:lnTo>
                  <a:lnTo>
                    <a:pt x="71" y="106"/>
                  </a:lnTo>
                  <a:lnTo>
                    <a:pt x="71" y="111"/>
                  </a:lnTo>
                  <a:lnTo>
                    <a:pt x="71" y="115"/>
                  </a:lnTo>
                  <a:lnTo>
                    <a:pt x="67" y="117"/>
                  </a:lnTo>
                  <a:lnTo>
                    <a:pt x="61" y="121"/>
                  </a:lnTo>
                  <a:lnTo>
                    <a:pt x="53" y="117"/>
                  </a:lnTo>
                  <a:lnTo>
                    <a:pt x="4" y="68"/>
                  </a:lnTo>
                  <a:lnTo>
                    <a:pt x="0" y="60"/>
                  </a:lnTo>
                  <a:lnTo>
                    <a:pt x="4" y="53"/>
                  </a:lnTo>
                  <a:lnTo>
                    <a:pt x="53" y="3"/>
                  </a:lnTo>
                  <a:lnTo>
                    <a:pt x="57" y="0"/>
                  </a:lnTo>
                  <a:lnTo>
                    <a:pt x="61" y="0"/>
                  </a:lnTo>
                  <a:close/>
                </a:path>
              </a:pathLst>
            </a:custGeom>
            <a:solidFill>
              <a:srgbClr val="FFFFFF"/>
            </a:solidFill>
            <a:ln w="0">
              <a:noFill/>
              <a:prstDash val="solid"/>
              <a:round/>
            </a:ln>
          </p:spPr>
          <p:txBody>
            <a:bodyPr vert="horz" wrap="square" lIns="86699" tIns="43349" rIns="86699" bIns="43349" numCol="1" anchor="t" anchorCtr="0" compatLnSpc="1"/>
            <a:lstStyle/>
            <a:p>
              <a:pPr>
                <a:defRPr/>
              </a:pPr>
              <a:endParaRPr lang="zh-CN" altLang="en-US" sz="1705">
                <a:solidFill>
                  <a:prstClr val="black"/>
                </a:solidFill>
                <a:latin typeface="Calibri" panose="020F0502020204030204"/>
                <a:ea typeface="宋体" panose="02010600030101010101" pitchFamily="2" charset="-122"/>
              </a:endParaRPr>
            </a:p>
          </p:txBody>
        </p:sp>
        <p:grpSp>
          <p:nvGrpSpPr>
            <p:cNvPr id="251" name="组合 250"/>
            <p:cNvGrpSpPr/>
            <p:nvPr/>
          </p:nvGrpSpPr>
          <p:grpSpPr>
            <a:xfrm>
              <a:off x="5557301" y="3710891"/>
              <a:ext cx="444643" cy="444643"/>
              <a:chOff x="5557301" y="3705153"/>
              <a:chExt cx="444643" cy="444643"/>
            </a:xfrm>
          </p:grpSpPr>
          <p:sp>
            <p:nvSpPr>
              <p:cNvPr id="252" name="Freeform 210"/>
              <p:cNvSpPr>
                <a:spLocks noEditPoints="1"/>
              </p:cNvSpPr>
              <p:nvPr/>
            </p:nvSpPr>
            <p:spPr bwMode="auto">
              <a:xfrm>
                <a:off x="5557301" y="3705153"/>
                <a:ext cx="444643" cy="444643"/>
              </a:xfrm>
              <a:custGeom>
                <a:avLst/>
                <a:gdLst>
                  <a:gd name="T0" fmla="*/ 78 w 155"/>
                  <a:gd name="T1" fmla="*/ 8 h 155"/>
                  <a:gd name="T2" fmla="*/ 61 w 155"/>
                  <a:gd name="T3" fmla="*/ 10 h 155"/>
                  <a:gd name="T4" fmla="*/ 43 w 155"/>
                  <a:gd name="T5" fmla="*/ 19 h 155"/>
                  <a:gd name="T6" fmla="*/ 25 w 155"/>
                  <a:gd name="T7" fmla="*/ 35 h 155"/>
                  <a:gd name="T8" fmla="*/ 13 w 155"/>
                  <a:gd name="T9" fmla="*/ 55 h 155"/>
                  <a:gd name="T10" fmla="*/ 9 w 155"/>
                  <a:gd name="T11" fmla="*/ 78 h 155"/>
                  <a:gd name="T12" fmla="*/ 11 w 155"/>
                  <a:gd name="T13" fmla="*/ 96 h 155"/>
                  <a:gd name="T14" fmla="*/ 19 w 155"/>
                  <a:gd name="T15" fmla="*/ 112 h 155"/>
                  <a:gd name="T16" fmla="*/ 33 w 155"/>
                  <a:gd name="T17" fmla="*/ 131 h 155"/>
                  <a:gd name="T18" fmla="*/ 55 w 155"/>
                  <a:gd name="T19" fmla="*/ 143 h 155"/>
                  <a:gd name="T20" fmla="*/ 78 w 155"/>
                  <a:gd name="T21" fmla="*/ 147 h 155"/>
                  <a:gd name="T22" fmla="*/ 94 w 155"/>
                  <a:gd name="T23" fmla="*/ 145 h 155"/>
                  <a:gd name="T24" fmla="*/ 112 w 155"/>
                  <a:gd name="T25" fmla="*/ 139 h 155"/>
                  <a:gd name="T26" fmla="*/ 130 w 155"/>
                  <a:gd name="T27" fmla="*/ 123 h 155"/>
                  <a:gd name="T28" fmla="*/ 143 w 155"/>
                  <a:gd name="T29" fmla="*/ 102 h 155"/>
                  <a:gd name="T30" fmla="*/ 147 w 155"/>
                  <a:gd name="T31" fmla="*/ 78 h 155"/>
                  <a:gd name="T32" fmla="*/ 145 w 155"/>
                  <a:gd name="T33" fmla="*/ 61 h 155"/>
                  <a:gd name="T34" fmla="*/ 136 w 155"/>
                  <a:gd name="T35" fmla="*/ 45 h 155"/>
                  <a:gd name="T36" fmla="*/ 122 w 155"/>
                  <a:gd name="T37" fmla="*/ 25 h 155"/>
                  <a:gd name="T38" fmla="*/ 100 w 155"/>
                  <a:gd name="T39" fmla="*/ 12 h 155"/>
                  <a:gd name="T40" fmla="*/ 78 w 155"/>
                  <a:gd name="T41" fmla="*/ 8 h 155"/>
                  <a:gd name="T42" fmla="*/ 78 w 155"/>
                  <a:gd name="T43" fmla="*/ 0 h 155"/>
                  <a:gd name="T44" fmla="*/ 104 w 155"/>
                  <a:gd name="T45" fmla="*/ 6 h 155"/>
                  <a:gd name="T46" fmla="*/ 126 w 155"/>
                  <a:gd name="T47" fmla="*/ 19 h 155"/>
                  <a:gd name="T48" fmla="*/ 145 w 155"/>
                  <a:gd name="T49" fmla="*/ 41 h 155"/>
                  <a:gd name="T50" fmla="*/ 153 w 155"/>
                  <a:gd name="T51" fmla="*/ 59 h 155"/>
                  <a:gd name="T52" fmla="*/ 155 w 155"/>
                  <a:gd name="T53" fmla="*/ 78 h 155"/>
                  <a:gd name="T54" fmla="*/ 151 w 155"/>
                  <a:gd name="T55" fmla="*/ 104 h 155"/>
                  <a:gd name="T56" fmla="*/ 136 w 155"/>
                  <a:gd name="T57" fmla="*/ 127 h 155"/>
                  <a:gd name="T58" fmla="*/ 116 w 155"/>
                  <a:gd name="T59" fmla="*/ 145 h 155"/>
                  <a:gd name="T60" fmla="*/ 96 w 155"/>
                  <a:gd name="T61" fmla="*/ 153 h 155"/>
                  <a:gd name="T62" fmla="*/ 78 w 155"/>
                  <a:gd name="T63" fmla="*/ 155 h 155"/>
                  <a:gd name="T64" fmla="*/ 51 w 155"/>
                  <a:gd name="T65" fmla="*/ 151 h 155"/>
                  <a:gd name="T66" fmla="*/ 29 w 155"/>
                  <a:gd name="T67" fmla="*/ 137 h 155"/>
                  <a:gd name="T68" fmla="*/ 11 w 155"/>
                  <a:gd name="T69" fmla="*/ 116 h 155"/>
                  <a:gd name="T70" fmla="*/ 3 w 155"/>
                  <a:gd name="T71" fmla="*/ 98 h 155"/>
                  <a:gd name="T72" fmla="*/ 0 w 155"/>
                  <a:gd name="T73" fmla="*/ 78 h 155"/>
                  <a:gd name="T74" fmla="*/ 5 w 155"/>
                  <a:gd name="T75" fmla="*/ 51 h 155"/>
                  <a:gd name="T76" fmla="*/ 19 w 155"/>
                  <a:gd name="T77" fmla="*/ 29 h 155"/>
                  <a:gd name="T78" fmla="*/ 39 w 155"/>
                  <a:gd name="T79" fmla="*/ 10 h 155"/>
                  <a:gd name="T80" fmla="*/ 59 w 155"/>
                  <a:gd name="T81" fmla="*/ 2 h 155"/>
                  <a:gd name="T82" fmla="*/ 78 w 155"/>
                  <a:gd name="T83" fmla="*/ 0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5" h="155">
                    <a:moveTo>
                      <a:pt x="78" y="8"/>
                    </a:moveTo>
                    <a:lnTo>
                      <a:pt x="61" y="10"/>
                    </a:lnTo>
                    <a:lnTo>
                      <a:pt x="43" y="19"/>
                    </a:lnTo>
                    <a:lnTo>
                      <a:pt x="25" y="35"/>
                    </a:lnTo>
                    <a:lnTo>
                      <a:pt x="13" y="55"/>
                    </a:lnTo>
                    <a:lnTo>
                      <a:pt x="9" y="78"/>
                    </a:lnTo>
                    <a:lnTo>
                      <a:pt x="11" y="96"/>
                    </a:lnTo>
                    <a:lnTo>
                      <a:pt x="19" y="112"/>
                    </a:lnTo>
                    <a:lnTo>
                      <a:pt x="33" y="131"/>
                    </a:lnTo>
                    <a:lnTo>
                      <a:pt x="55" y="143"/>
                    </a:lnTo>
                    <a:lnTo>
                      <a:pt x="78" y="147"/>
                    </a:lnTo>
                    <a:lnTo>
                      <a:pt x="94" y="145"/>
                    </a:lnTo>
                    <a:lnTo>
                      <a:pt x="112" y="139"/>
                    </a:lnTo>
                    <a:lnTo>
                      <a:pt x="130" y="123"/>
                    </a:lnTo>
                    <a:lnTo>
                      <a:pt x="143" y="102"/>
                    </a:lnTo>
                    <a:lnTo>
                      <a:pt x="147" y="78"/>
                    </a:lnTo>
                    <a:lnTo>
                      <a:pt x="145" y="61"/>
                    </a:lnTo>
                    <a:lnTo>
                      <a:pt x="136" y="45"/>
                    </a:lnTo>
                    <a:lnTo>
                      <a:pt x="122" y="25"/>
                    </a:lnTo>
                    <a:lnTo>
                      <a:pt x="100" y="12"/>
                    </a:lnTo>
                    <a:lnTo>
                      <a:pt x="78" y="8"/>
                    </a:lnTo>
                    <a:close/>
                    <a:moveTo>
                      <a:pt x="78" y="0"/>
                    </a:moveTo>
                    <a:lnTo>
                      <a:pt x="104" y="6"/>
                    </a:lnTo>
                    <a:lnTo>
                      <a:pt x="126" y="19"/>
                    </a:lnTo>
                    <a:lnTo>
                      <a:pt x="145" y="41"/>
                    </a:lnTo>
                    <a:lnTo>
                      <a:pt x="153" y="59"/>
                    </a:lnTo>
                    <a:lnTo>
                      <a:pt x="155" y="78"/>
                    </a:lnTo>
                    <a:lnTo>
                      <a:pt x="151" y="104"/>
                    </a:lnTo>
                    <a:lnTo>
                      <a:pt x="136" y="127"/>
                    </a:lnTo>
                    <a:lnTo>
                      <a:pt x="116" y="145"/>
                    </a:lnTo>
                    <a:lnTo>
                      <a:pt x="96" y="153"/>
                    </a:lnTo>
                    <a:lnTo>
                      <a:pt x="78" y="155"/>
                    </a:lnTo>
                    <a:lnTo>
                      <a:pt x="51" y="151"/>
                    </a:lnTo>
                    <a:lnTo>
                      <a:pt x="29" y="137"/>
                    </a:lnTo>
                    <a:lnTo>
                      <a:pt x="11" y="116"/>
                    </a:lnTo>
                    <a:lnTo>
                      <a:pt x="3" y="98"/>
                    </a:lnTo>
                    <a:lnTo>
                      <a:pt x="0" y="78"/>
                    </a:lnTo>
                    <a:lnTo>
                      <a:pt x="5" y="51"/>
                    </a:lnTo>
                    <a:lnTo>
                      <a:pt x="19" y="29"/>
                    </a:lnTo>
                    <a:lnTo>
                      <a:pt x="39" y="10"/>
                    </a:lnTo>
                    <a:lnTo>
                      <a:pt x="59" y="2"/>
                    </a:lnTo>
                    <a:lnTo>
                      <a:pt x="78" y="0"/>
                    </a:lnTo>
                    <a:close/>
                  </a:path>
                </a:pathLst>
              </a:custGeom>
              <a:solidFill>
                <a:srgbClr val="FFFFFF"/>
              </a:solidFill>
              <a:ln w="0">
                <a:noFill/>
                <a:prstDash val="solid"/>
                <a:round/>
              </a:ln>
            </p:spPr>
            <p:txBody>
              <a:bodyPr vert="horz" wrap="square" lIns="86699" tIns="43349" rIns="86699" bIns="43349" numCol="1" anchor="t" anchorCtr="0" compatLnSpc="1"/>
              <a:lstStyle/>
              <a:p>
                <a:pPr>
                  <a:defRPr/>
                </a:pPr>
                <a:endParaRPr lang="zh-CN" altLang="en-US" sz="1705">
                  <a:solidFill>
                    <a:prstClr val="black"/>
                  </a:solidFill>
                  <a:latin typeface="Calibri" panose="020F0502020204030204"/>
                  <a:ea typeface="宋体" panose="02010600030101010101" pitchFamily="2" charset="-122"/>
                </a:endParaRPr>
              </a:p>
            </p:txBody>
          </p:sp>
          <p:sp>
            <p:nvSpPr>
              <p:cNvPr id="253" name="Freeform 211"/>
              <p:cNvSpPr/>
              <p:nvPr/>
            </p:nvSpPr>
            <p:spPr bwMode="auto">
              <a:xfrm>
                <a:off x="5651968" y="3817031"/>
                <a:ext cx="255312" cy="226625"/>
              </a:xfrm>
              <a:custGeom>
                <a:avLst/>
                <a:gdLst>
                  <a:gd name="T0" fmla="*/ 2 w 89"/>
                  <a:gd name="T1" fmla="*/ 0 h 79"/>
                  <a:gd name="T2" fmla="*/ 6 w 89"/>
                  <a:gd name="T3" fmla="*/ 4 h 79"/>
                  <a:gd name="T4" fmla="*/ 6 w 89"/>
                  <a:gd name="T5" fmla="*/ 71 h 79"/>
                  <a:gd name="T6" fmla="*/ 87 w 89"/>
                  <a:gd name="T7" fmla="*/ 71 h 79"/>
                  <a:gd name="T8" fmla="*/ 89 w 89"/>
                  <a:gd name="T9" fmla="*/ 75 h 79"/>
                  <a:gd name="T10" fmla="*/ 87 w 89"/>
                  <a:gd name="T11" fmla="*/ 79 h 79"/>
                  <a:gd name="T12" fmla="*/ 6 w 89"/>
                  <a:gd name="T13" fmla="*/ 79 h 79"/>
                  <a:gd name="T14" fmla="*/ 2 w 89"/>
                  <a:gd name="T15" fmla="*/ 77 h 79"/>
                  <a:gd name="T16" fmla="*/ 0 w 89"/>
                  <a:gd name="T17" fmla="*/ 75 h 79"/>
                  <a:gd name="T18" fmla="*/ 0 w 89"/>
                  <a:gd name="T19" fmla="*/ 71 h 79"/>
                  <a:gd name="T20" fmla="*/ 0 w 89"/>
                  <a:gd name="T21" fmla="*/ 4 h 79"/>
                  <a:gd name="T22" fmla="*/ 2 w 89"/>
                  <a:gd name="T23"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9" h="79">
                    <a:moveTo>
                      <a:pt x="2" y="0"/>
                    </a:moveTo>
                    <a:lnTo>
                      <a:pt x="6" y="4"/>
                    </a:lnTo>
                    <a:lnTo>
                      <a:pt x="6" y="71"/>
                    </a:lnTo>
                    <a:lnTo>
                      <a:pt x="87" y="71"/>
                    </a:lnTo>
                    <a:lnTo>
                      <a:pt x="89" y="75"/>
                    </a:lnTo>
                    <a:lnTo>
                      <a:pt x="87" y="79"/>
                    </a:lnTo>
                    <a:lnTo>
                      <a:pt x="6" y="79"/>
                    </a:lnTo>
                    <a:lnTo>
                      <a:pt x="2" y="77"/>
                    </a:lnTo>
                    <a:lnTo>
                      <a:pt x="0" y="75"/>
                    </a:lnTo>
                    <a:lnTo>
                      <a:pt x="0" y="71"/>
                    </a:lnTo>
                    <a:lnTo>
                      <a:pt x="0" y="4"/>
                    </a:lnTo>
                    <a:lnTo>
                      <a:pt x="2" y="0"/>
                    </a:lnTo>
                    <a:close/>
                  </a:path>
                </a:pathLst>
              </a:custGeom>
              <a:solidFill>
                <a:srgbClr val="E4F3F0"/>
              </a:solidFill>
              <a:ln w="0">
                <a:noFill/>
                <a:prstDash val="solid"/>
                <a:round/>
              </a:ln>
            </p:spPr>
            <p:txBody>
              <a:bodyPr vert="horz" wrap="square" lIns="86699" tIns="43349" rIns="86699" bIns="43349" numCol="1" anchor="t" anchorCtr="0" compatLnSpc="1"/>
              <a:lstStyle/>
              <a:p>
                <a:pPr>
                  <a:defRPr/>
                </a:pPr>
                <a:endParaRPr lang="zh-CN" altLang="en-US" sz="1705">
                  <a:solidFill>
                    <a:prstClr val="black"/>
                  </a:solidFill>
                  <a:latin typeface="Calibri" panose="020F0502020204030204"/>
                  <a:ea typeface="宋体" panose="02010600030101010101" pitchFamily="2" charset="-122"/>
                </a:endParaRPr>
              </a:p>
            </p:txBody>
          </p:sp>
          <p:sp>
            <p:nvSpPr>
              <p:cNvPr id="254" name="Freeform 212"/>
              <p:cNvSpPr/>
              <p:nvPr/>
            </p:nvSpPr>
            <p:spPr bwMode="auto">
              <a:xfrm>
                <a:off x="5692129" y="3822769"/>
                <a:ext cx="209413" cy="180726"/>
              </a:xfrm>
              <a:custGeom>
                <a:avLst/>
                <a:gdLst>
                  <a:gd name="T0" fmla="*/ 69 w 73"/>
                  <a:gd name="T1" fmla="*/ 0 h 63"/>
                  <a:gd name="T2" fmla="*/ 71 w 73"/>
                  <a:gd name="T3" fmla="*/ 2 h 63"/>
                  <a:gd name="T4" fmla="*/ 73 w 73"/>
                  <a:gd name="T5" fmla="*/ 4 h 63"/>
                  <a:gd name="T6" fmla="*/ 69 w 73"/>
                  <a:gd name="T7" fmla="*/ 27 h 63"/>
                  <a:gd name="T8" fmla="*/ 65 w 73"/>
                  <a:gd name="T9" fmla="*/ 31 h 63"/>
                  <a:gd name="T10" fmla="*/ 63 w 73"/>
                  <a:gd name="T11" fmla="*/ 27 h 63"/>
                  <a:gd name="T12" fmla="*/ 65 w 73"/>
                  <a:gd name="T13" fmla="*/ 16 h 63"/>
                  <a:gd name="T14" fmla="*/ 45 w 73"/>
                  <a:gd name="T15" fmla="*/ 43 h 63"/>
                  <a:gd name="T16" fmla="*/ 43 w 73"/>
                  <a:gd name="T17" fmla="*/ 45 h 63"/>
                  <a:gd name="T18" fmla="*/ 39 w 73"/>
                  <a:gd name="T19" fmla="*/ 45 h 63"/>
                  <a:gd name="T20" fmla="*/ 27 w 73"/>
                  <a:gd name="T21" fmla="*/ 35 h 63"/>
                  <a:gd name="T22" fmla="*/ 6 w 73"/>
                  <a:gd name="T23" fmla="*/ 61 h 63"/>
                  <a:gd name="T24" fmla="*/ 4 w 73"/>
                  <a:gd name="T25" fmla="*/ 63 h 63"/>
                  <a:gd name="T26" fmla="*/ 0 w 73"/>
                  <a:gd name="T27" fmla="*/ 63 h 63"/>
                  <a:gd name="T28" fmla="*/ 0 w 73"/>
                  <a:gd name="T29" fmla="*/ 57 h 63"/>
                  <a:gd name="T30" fmla="*/ 20 w 73"/>
                  <a:gd name="T31" fmla="*/ 27 h 63"/>
                  <a:gd name="T32" fmla="*/ 24 w 73"/>
                  <a:gd name="T33" fmla="*/ 24 h 63"/>
                  <a:gd name="T34" fmla="*/ 27 w 73"/>
                  <a:gd name="T35" fmla="*/ 24 h 63"/>
                  <a:gd name="T36" fmla="*/ 41 w 73"/>
                  <a:gd name="T37" fmla="*/ 35 h 63"/>
                  <a:gd name="T38" fmla="*/ 57 w 73"/>
                  <a:gd name="T39" fmla="*/ 10 h 63"/>
                  <a:gd name="T40" fmla="*/ 49 w 73"/>
                  <a:gd name="T41" fmla="*/ 10 h 63"/>
                  <a:gd name="T42" fmla="*/ 45 w 73"/>
                  <a:gd name="T43" fmla="*/ 8 h 63"/>
                  <a:gd name="T44" fmla="*/ 47 w 73"/>
                  <a:gd name="T45" fmla="*/ 4 h 63"/>
                  <a:gd name="T46" fmla="*/ 69 w 73"/>
                  <a:gd name="T47"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3" h="63">
                    <a:moveTo>
                      <a:pt x="69" y="0"/>
                    </a:moveTo>
                    <a:lnTo>
                      <a:pt x="71" y="2"/>
                    </a:lnTo>
                    <a:lnTo>
                      <a:pt x="73" y="4"/>
                    </a:lnTo>
                    <a:lnTo>
                      <a:pt x="69" y="27"/>
                    </a:lnTo>
                    <a:lnTo>
                      <a:pt x="65" y="31"/>
                    </a:lnTo>
                    <a:lnTo>
                      <a:pt x="63" y="27"/>
                    </a:lnTo>
                    <a:lnTo>
                      <a:pt x="65" y="16"/>
                    </a:lnTo>
                    <a:lnTo>
                      <a:pt x="45" y="43"/>
                    </a:lnTo>
                    <a:lnTo>
                      <a:pt x="43" y="45"/>
                    </a:lnTo>
                    <a:lnTo>
                      <a:pt x="39" y="45"/>
                    </a:lnTo>
                    <a:lnTo>
                      <a:pt x="27" y="35"/>
                    </a:lnTo>
                    <a:lnTo>
                      <a:pt x="6" y="61"/>
                    </a:lnTo>
                    <a:lnTo>
                      <a:pt x="4" y="63"/>
                    </a:lnTo>
                    <a:lnTo>
                      <a:pt x="0" y="63"/>
                    </a:lnTo>
                    <a:lnTo>
                      <a:pt x="0" y="57"/>
                    </a:lnTo>
                    <a:lnTo>
                      <a:pt x="20" y="27"/>
                    </a:lnTo>
                    <a:lnTo>
                      <a:pt x="24" y="24"/>
                    </a:lnTo>
                    <a:lnTo>
                      <a:pt x="27" y="24"/>
                    </a:lnTo>
                    <a:lnTo>
                      <a:pt x="41" y="35"/>
                    </a:lnTo>
                    <a:lnTo>
                      <a:pt x="57" y="10"/>
                    </a:lnTo>
                    <a:lnTo>
                      <a:pt x="49" y="10"/>
                    </a:lnTo>
                    <a:lnTo>
                      <a:pt x="45" y="8"/>
                    </a:lnTo>
                    <a:lnTo>
                      <a:pt x="47" y="4"/>
                    </a:lnTo>
                    <a:lnTo>
                      <a:pt x="69" y="0"/>
                    </a:lnTo>
                    <a:close/>
                  </a:path>
                </a:pathLst>
              </a:custGeom>
              <a:solidFill>
                <a:srgbClr val="E4F3F0"/>
              </a:solidFill>
              <a:ln w="0">
                <a:noFill/>
                <a:prstDash val="solid"/>
                <a:round/>
              </a:ln>
            </p:spPr>
            <p:txBody>
              <a:bodyPr vert="horz" wrap="square" lIns="86699" tIns="43349" rIns="86699" bIns="43349" numCol="1" anchor="t" anchorCtr="0" compatLnSpc="1"/>
              <a:lstStyle/>
              <a:p>
                <a:pPr>
                  <a:defRPr/>
                </a:pPr>
                <a:endParaRPr lang="zh-CN" altLang="en-US" sz="1705">
                  <a:solidFill>
                    <a:prstClr val="black"/>
                  </a:solidFill>
                  <a:latin typeface="Calibri" panose="020F0502020204030204"/>
                  <a:ea typeface="宋体" panose="02010600030101010101" pitchFamily="2" charset="-122"/>
                </a:endParaRPr>
              </a:p>
            </p:txBody>
          </p:sp>
        </p:grpSp>
      </p:grpSp>
      <p:sp>
        <p:nvSpPr>
          <p:cNvPr id="255" name="Text Placeholder 7"/>
          <p:cNvSpPr txBox="1"/>
          <p:nvPr/>
        </p:nvSpPr>
        <p:spPr>
          <a:xfrm>
            <a:off x="1770962" y="1451282"/>
            <a:ext cx="2674318" cy="1218148"/>
          </a:xfrm>
          <a:prstGeom prst="rect">
            <a:avLst/>
          </a:prstGeom>
        </p:spPr>
        <p:txBody>
          <a:bodyPr vert="horz" lIns="0" tIns="98480" rIns="0" bIns="98480" anchor="ctr"/>
          <a:lstStyle>
            <a:lvl1pPr marL="0" indent="0" algn="r" rtl="0" eaLnBrk="0" fontAlgn="base" hangingPunct="0">
              <a:lnSpc>
                <a:spcPct val="100000"/>
              </a:lnSpc>
              <a:spcBef>
                <a:spcPts val="0"/>
              </a:spcBef>
              <a:spcAft>
                <a:spcPts val="0"/>
              </a:spcAft>
              <a:buFont typeface="Arial" panose="020B0604020202020204" pitchFamily="34" charset="0"/>
              <a:buNone/>
              <a:defRPr sz="1265" b="1" kern="1200">
                <a:solidFill>
                  <a:schemeClr val="tx1">
                    <a:lumMod val="75000"/>
                    <a:lumOff val="25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5280" indent="-319405"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405"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1155" indent="-319405"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41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6pPr>
            <a:lvl7pPr marL="417703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7pPr>
            <a:lvl8pPr marL="481965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8pPr>
            <a:lvl9pPr marL="546227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9pPr>
          </a:lstStyle>
          <a:p>
            <a:pPr algn="l">
              <a:defRPr/>
            </a:pPr>
            <a:r>
              <a:rPr lang="en-US" altLang="zh-CN" sz="1800" b="1" dirty="0">
                <a:solidFill>
                  <a:schemeClr val="accent5"/>
                </a:solidFill>
                <a:latin typeface="+mj-ea"/>
                <a:ea typeface="+mj-ea"/>
                <a:cs typeface="+mn-ea"/>
                <a:sym typeface="+mn-lt"/>
              </a:rPr>
              <a:t>2021</a:t>
            </a:r>
            <a:r>
              <a:rPr lang="zh-CN" altLang="en-US" sz="1800" b="1" dirty="0">
                <a:solidFill>
                  <a:schemeClr val="accent5"/>
                </a:solidFill>
                <a:latin typeface="+mj-ea"/>
                <a:ea typeface="+mj-ea"/>
                <a:cs typeface="+mn-ea"/>
                <a:sym typeface="+mn-lt"/>
              </a:rPr>
              <a:t>年</a:t>
            </a:r>
            <a:r>
              <a:rPr lang="en-US" altLang="zh-CN" sz="1800" b="1" dirty="0">
                <a:solidFill>
                  <a:schemeClr val="accent5"/>
                </a:solidFill>
                <a:latin typeface="+mj-ea"/>
                <a:ea typeface="+mj-ea"/>
                <a:cs typeface="+mn-ea"/>
                <a:sym typeface="+mn-lt"/>
              </a:rPr>
              <a:t>6</a:t>
            </a:r>
            <a:r>
              <a:rPr lang="zh-CN" altLang="en-US" sz="1800" b="1" dirty="0">
                <a:solidFill>
                  <a:schemeClr val="accent5"/>
                </a:solidFill>
                <a:latin typeface="+mj-ea"/>
                <a:ea typeface="+mj-ea"/>
                <a:cs typeface="+mn-ea"/>
                <a:sym typeface="+mn-lt"/>
              </a:rPr>
              <a:t>月</a:t>
            </a:r>
            <a:r>
              <a:rPr lang="en-US" altLang="zh-CN" sz="1800" b="1" dirty="0">
                <a:solidFill>
                  <a:schemeClr val="accent5"/>
                </a:solidFill>
                <a:latin typeface="+mj-ea"/>
                <a:ea typeface="+mj-ea"/>
                <a:cs typeface="+mn-ea"/>
                <a:sym typeface="+mn-lt"/>
              </a:rPr>
              <a:t>10</a:t>
            </a:r>
            <a:r>
              <a:rPr lang="zh-CN" altLang="en-US" sz="1800" b="1" dirty="0">
                <a:solidFill>
                  <a:schemeClr val="accent5"/>
                </a:solidFill>
                <a:latin typeface="+mj-ea"/>
                <a:ea typeface="+mj-ea"/>
                <a:cs typeface="+mn-ea"/>
                <a:sym typeface="+mn-lt"/>
              </a:rPr>
              <a:t>日，十三届全国人民代表大会常务委员会第二十九次会议通过</a:t>
            </a:r>
            <a:endParaRPr lang="zh-CN" altLang="en-US" sz="1800" b="0" dirty="0">
              <a:solidFill>
                <a:srgbClr val="000000"/>
              </a:solidFill>
              <a:latin typeface="+mj-ea"/>
              <a:ea typeface="+mj-ea"/>
            </a:endParaRPr>
          </a:p>
        </p:txBody>
      </p:sp>
      <p:sp>
        <p:nvSpPr>
          <p:cNvPr id="256" name="Text Placeholder 7"/>
          <p:cNvSpPr txBox="1"/>
          <p:nvPr/>
        </p:nvSpPr>
        <p:spPr>
          <a:xfrm>
            <a:off x="1770672" y="3047461"/>
            <a:ext cx="2519671" cy="1592622"/>
          </a:xfrm>
          <a:prstGeom prst="rect">
            <a:avLst/>
          </a:prstGeom>
        </p:spPr>
        <p:txBody>
          <a:bodyPr vert="horz" lIns="0" tIns="98480" rIns="0" bIns="98480" anchor="ctr"/>
          <a:lstStyle>
            <a:lvl1pPr marL="0" indent="0" algn="r" rtl="0" eaLnBrk="0" fontAlgn="base" hangingPunct="0">
              <a:lnSpc>
                <a:spcPct val="100000"/>
              </a:lnSpc>
              <a:spcBef>
                <a:spcPts val="0"/>
              </a:spcBef>
              <a:spcAft>
                <a:spcPts val="0"/>
              </a:spcAft>
              <a:buFont typeface="Arial" panose="020B0604020202020204" pitchFamily="34" charset="0"/>
              <a:buNone/>
              <a:defRPr sz="1265" b="1" kern="1200">
                <a:solidFill>
                  <a:schemeClr val="tx1">
                    <a:lumMod val="75000"/>
                    <a:lumOff val="25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5280" indent="-319405"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405"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1155" indent="-319405"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41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6pPr>
            <a:lvl7pPr marL="417703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7pPr>
            <a:lvl8pPr marL="481965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8pPr>
            <a:lvl9pPr marL="546227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9pPr>
          </a:lstStyle>
          <a:p>
            <a:pPr marL="0" indent="0" algn="ctr">
              <a:lnSpc>
                <a:spcPct val="100000"/>
              </a:lnSpc>
              <a:spcAft>
                <a:spcPts val="1200"/>
              </a:spcAft>
              <a:buNone/>
            </a:pPr>
            <a:r>
              <a:rPr lang="en-US" altLang="zh-CN" sz="1800" b="1" dirty="0">
                <a:solidFill>
                  <a:schemeClr val="accent3"/>
                </a:solidFill>
                <a:latin typeface="+mj-ea"/>
                <a:ea typeface="+mj-ea"/>
                <a:cs typeface="+mn-ea"/>
                <a:sym typeface="+mn-lt"/>
              </a:rPr>
              <a:t>2021</a:t>
            </a:r>
            <a:r>
              <a:rPr lang="zh-CN" altLang="en-US" sz="1800" b="1" dirty="0">
                <a:solidFill>
                  <a:schemeClr val="accent3"/>
                </a:solidFill>
                <a:latin typeface="+mj-ea"/>
                <a:ea typeface="+mj-ea"/>
                <a:cs typeface="+mn-ea"/>
                <a:sym typeface="+mn-lt"/>
              </a:rPr>
              <a:t>年</a:t>
            </a:r>
            <a:r>
              <a:rPr lang="en-US" altLang="zh-CN" sz="1800" b="1" dirty="0">
                <a:solidFill>
                  <a:schemeClr val="accent3"/>
                </a:solidFill>
                <a:latin typeface="+mj-ea"/>
                <a:ea typeface="+mj-ea"/>
                <a:cs typeface="+mn-ea"/>
                <a:sym typeface="+mn-lt"/>
              </a:rPr>
              <a:t>4</a:t>
            </a:r>
            <a:r>
              <a:rPr lang="zh-CN" altLang="en-US" sz="1800" b="1" dirty="0">
                <a:solidFill>
                  <a:schemeClr val="accent3"/>
                </a:solidFill>
                <a:latin typeface="+mj-ea"/>
                <a:ea typeface="+mj-ea"/>
                <a:cs typeface="+mn-ea"/>
                <a:sym typeface="+mn-lt"/>
              </a:rPr>
              <a:t>月</a:t>
            </a:r>
            <a:r>
              <a:rPr lang="en-US" altLang="zh-CN" sz="1800" b="1" dirty="0">
                <a:solidFill>
                  <a:schemeClr val="accent3"/>
                </a:solidFill>
                <a:latin typeface="+mj-ea"/>
                <a:ea typeface="+mj-ea"/>
                <a:cs typeface="+mn-ea"/>
                <a:sym typeface="+mn-lt"/>
              </a:rPr>
              <a:t>26</a:t>
            </a:r>
            <a:r>
              <a:rPr lang="zh-CN" altLang="en-US" sz="1800" b="1" dirty="0">
                <a:solidFill>
                  <a:schemeClr val="accent3"/>
                </a:solidFill>
                <a:latin typeface="+mj-ea"/>
                <a:ea typeface="+mj-ea"/>
                <a:cs typeface="+mn-ea"/>
                <a:sym typeface="+mn-lt"/>
              </a:rPr>
              <a:t>日，十三届全国人大常委会第二十八次会议进行二审</a:t>
            </a:r>
            <a:r>
              <a:rPr lang="zh-CN" altLang="en-US" sz="1800" dirty="0">
                <a:solidFill>
                  <a:schemeClr val="accent3"/>
                </a:solidFill>
                <a:latin typeface="+mj-ea"/>
                <a:ea typeface="+mj-ea"/>
                <a:cs typeface="+mn-ea"/>
                <a:sym typeface="+mn-lt"/>
              </a:rPr>
              <a:t>，完善数据分类分级和重要数据收集保护制度等内容</a:t>
            </a:r>
            <a:endParaRPr lang="en-US" altLang="zh-CN" sz="1800" dirty="0">
              <a:solidFill>
                <a:schemeClr val="accent3"/>
              </a:solidFill>
              <a:latin typeface="+mj-ea"/>
              <a:ea typeface="+mj-ea"/>
              <a:cs typeface="+mn-ea"/>
              <a:sym typeface="+mn-lt"/>
            </a:endParaRPr>
          </a:p>
        </p:txBody>
      </p:sp>
      <p:sp>
        <p:nvSpPr>
          <p:cNvPr id="257" name="Text Placeholder 7"/>
          <p:cNvSpPr txBox="1"/>
          <p:nvPr/>
        </p:nvSpPr>
        <p:spPr>
          <a:xfrm>
            <a:off x="1465810" y="5279881"/>
            <a:ext cx="2903180" cy="338340"/>
          </a:xfrm>
          <a:prstGeom prst="rect">
            <a:avLst/>
          </a:prstGeom>
        </p:spPr>
        <p:txBody>
          <a:bodyPr vert="horz" lIns="0" tIns="98480" rIns="0" bIns="98480" anchor="ctr"/>
          <a:lstStyle>
            <a:lvl1pPr marL="0" indent="0" algn="r" rtl="0" eaLnBrk="0" fontAlgn="base" hangingPunct="0">
              <a:lnSpc>
                <a:spcPct val="100000"/>
              </a:lnSpc>
              <a:spcBef>
                <a:spcPts val="0"/>
              </a:spcBef>
              <a:spcAft>
                <a:spcPts val="0"/>
              </a:spcAft>
              <a:buFont typeface="Arial" panose="020B0604020202020204" pitchFamily="34" charset="0"/>
              <a:buNone/>
              <a:defRPr sz="1265" b="1" kern="1200">
                <a:solidFill>
                  <a:schemeClr val="tx1">
                    <a:lumMod val="75000"/>
                    <a:lumOff val="25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5280" indent="-319405"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405"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1155" indent="-319405"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41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6pPr>
            <a:lvl7pPr marL="417703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7pPr>
            <a:lvl8pPr marL="481965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8pPr>
            <a:lvl9pPr marL="546227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9pPr>
          </a:lstStyle>
          <a:p>
            <a:pPr marL="0" indent="0" algn="ctr">
              <a:lnSpc>
                <a:spcPct val="100000"/>
              </a:lnSpc>
              <a:spcAft>
                <a:spcPts val="1200"/>
              </a:spcAft>
              <a:buNone/>
            </a:pPr>
            <a:r>
              <a:rPr lang="en-US" altLang="zh-CN" sz="1800" b="1" dirty="0">
                <a:solidFill>
                  <a:schemeClr val="accent1"/>
                </a:solidFill>
                <a:latin typeface="+mn-lt"/>
                <a:cs typeface="+mn-ea"/>
                <a:sym typeface="+mn-lt"/>
              </a:rPr>
              <a:t>2018</a:t>
            </a:r>
            <a:r>
              <a:rPr lang="zh-CN" altLang="en-US" sz="1800" b="1" dirty="0">
                <a:solidFill>
                  <a:schemeClr val="accent1"/>
                </a:solidFill>
                <a:latin typeface="+mn-lt"/>
                <a:cs typeface="+mn-ea"/>
                <a:sym typeface="+mn-lt"/>
              </a:rPr>
              <a:t>年</a:t>
            </a:r>
            <a:r>
              <a:rPr lang="en-US" altLang="zh-CN" sz="1800" b="1" dirty="0">
                <a:solidFill>
                  <a:schemeClr val="accent1"/>
                </a:solidFill>
                <a:latin typeface="+mn-lt"/>
                <a:cs typeface="+mn-ea"/>
                <a:sym typeface="+mn-lt"/>
              </a:rPr>
              <a:t>9</a:t>
            </a:r>
            <a:r>
              <a:rPr lang="zh-CN" altLang="en-US" sz="1800" b="1" dirty="0">
                <a:solidFill>
                  <a:schemeClr val="accent1"/>
                </a:solidFill>
                <a:latin typeface="+mn-lt"/>
                <a:cs typeface="+mn-ea"/>
                <a:sym typeface="+mn-lt"/>
              </a:rPr>
              <a:t>月</a:t>
            </a:r>
            <a:r>
              <a:rPr lang="en-US" altLang="zh-CN" sz="1800" b="1" dirty="0">
                <a:solidFill>
                  <a:schemeClr val="accent1"/>
                </a:solidFill>
                <a:latin typeface="+mn-lt"/>
                <a:cs typeface="+mn-ea"/>
                <a:sym typeface="+mn-lt"/>
              </a:rPr>
              <a:t>7</a:t>
            </a:r>
            <a:r>
              <a:rPr lang="zh-CN" altLang="en-US" sz="1800" b="1" dirty="0">
                <a:solidFill>
                  <a:schemeClr val="accent1"/>
                </a:solidFill>
                <a:latin typeface="+mn-lt"/>
                <a:cs typeface="+mn-ea"/>
                <a:sym typeface="+mn-lt"/>
              </a:rPr>
              <a:t>日，十三届全国人大常委会公布立法规划</a:t>
            </a:r>
            <a:endParaRPr lang="en-US" altLang="zh-CN" sz="1800" b="1" dirty="0">
              <a:solidFill>
                <a:schemeClr val="accent1"/>
              </a:solidFill>
              <a:latin typeface="+mn-lt"/>
              <a:cs typeface="+mn-ea"/>
              <a:sym typeface="+mn-lt"/>
            </a:endParaRPr>
          </a:p>
        </p:txBody>
      </p:sp>
      <p:sp>
        <p:nvSpPr>
          <p:cNvPr id="258" name="Text Placeholder 7"/>
          <p:cNvSpPr txBox="1"/>
          <p:nvPr/>
        </p:nvSpPr>
        <p:spPr>
          <a:xfrm>
            <a:off x="8681549" y="2174369"/>
            <a:ext cx="2519671" cy="1170643"/>
          </a:xfrm>
          <a:prstGeom prst="rect">
            <a:avLst/>
          </a:prstGeom>
        </p:spPr>
        <p:txBody>
          <a:bodyPr vert="horz" lIns="0" tIns="98480" rIns="0" bIns="98480" anchor="ctr"/>
          <a:lstStyle>
            <a:lvl1pPr marL="0" indent="0" algn="r" rtl="0" eaLnBrk="0" fontAlgn="base" hangingPunct="0">
              <a:lnSpc>
                <a:spcPct val="100000"/>
              </a:lnSpc>
              <a:spcBef>
                <a:spcPts val="0"/>
              </a:spcBef>
              <a:spcAft>
                <a:spcPts val="0"/>
              </a:spcAft>
              <a:buFont typeface="Arial" panose="020B0604020202020204" pitchFamily="34" charset="0"/>
              <a:buNone/>
              <a:defRPr sz="1265" b="1" kern="1200">
                <a:solidFill>
                  <a:schemeClr val="tx1">
                    <a:lumMod val="75000"/>
                    <a:lumOff val="25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5280" indent="-319405"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405"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1155" indent="-319405"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41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6pPr>
            <a:lvl7pPr marL="417703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7pPr>
            <a:lvl8pPr marL="481965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8pPr>
            <a:lvl9pPr marL="546227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9pPr>
          </a:lstStyle>
          <a:p>
            <a:pPr marL="0" indent="0" algn="ctr">
              <a:lnSpc>
                <a:spcPct val="100000"/>
              </a:lnSpc>
              <a:spcAft>
                <a:spcPts val="1200"/>
              </a:spcAft>
              <a:buNone/>
            </a:pPr>
            <a:r>
              <a:rPr lang="en-US" altLang="zh-CN" sz="1800" b="1" dirty="0">
                <a:solidFill>
                  <a:schemeClr val="accent4"/>
                </a:solidFill>
                <a:latin typeface="+mj-ea"/>
                <a:ea typeface="+mj-ea"/>
                <a:cs typeface="+mn-ea"/>
              </a:rPr>
              <a:t>2021</a:t>
            </a:r>
            <a:r>
              <a:rPr lang="zh-CN" altLang="en-US" sz="1800" b="1" dirty="0">
                <a:solidFill>
                  <a:schemeClr val="accent4"/>
                </a:solidFill>
                <a:latin typeface="+mj-ea"/>
                <a:ea typeface="+mj-ea"/>
                <a:cs typeface="+mn-ea"/>
              </a:rPr>
              <a:t>年</a:t>
            </a:r>
            <a:r>
              <a:rPr lang="en-US" altLang="zh-CN" sz="1800" b="1" dirty="0">
                <a:solidFill>
                  <a:schemeClr val="accent4"/>
                </a:solidFill>
                <a:latin typeface="+mj-ea"/>
                <a:ea typeface="+mj-ea"/>
                <a:cs typeface="+mn-ea"/>
              </a:rPr>
              <a:t>6</a:t>
            </a:r>
            <a:r>
              <a:rPr lang="zh-CN" altLang="en-US" sz="1800" b="1" dirty="0">
                <a:solidFill>
                  <a:schemeClr val="accent4"/>
                </a:solidFill>
                <a:latin typeface="+mj-ea"/>
                <a:ea typeface="+mj-ea"/>
                <a:cs typeface="+mn-ea"/>
              </a:rPr>
              <a:t>月</a:t>
            </a:r>
            <a:r>
              <a:rPr lang="en-US" altLang="zh-CN" sz="1800" b="1" dirty="0">
                <a:solidFill>
                  <a:schemeClr val="accent4"/>
                </a:solidFill>
                <a:latin typeface="+mj-ea"/>
                <a:ea typeface="+mj-ea"/>
                <a:cs typeface="+mn-ea"/>
              </a:rPr>
              <a:t>7</a:t>
            </a:r>
            <a:r>
              <a:rPr lang="zh-CN" altLang="en-US" sz="1800" b="1" dirty="0">
                <a:solidFill>
                  <a:schemeClr val="accent4"/>
                </a:solidFill>
                <a:latin typeface="+mj-ea"/>
                <a:ea typeface="+mj-ea"/>
                <a:cs typeface="+mn-ea"/>
              </a:rPr>
              <a:t>日，十三届全国人大常委会第二十九次会议进行三审</a:t>
            </a:r>
            <a:r>
              <a:rPr lang="zh-CN" altLang="en-US" sz="1800" dirty="0">
                <a:solidFill>
                  <a:schemeClr val="accent4"/>
                </a:solidFill>
                <a:latin typeface="+mj-ea"/>
                <a:ea typeface="+mj-ea"/>
                <a:cs typeface="+mn-ea"/>
              </a:rPr>
              <a:t>，增加了公共服务智能化、加大违法行为处罚力度等内容</a:t>
            </a:r>
            <a:endParaRPr lang="zh-CN" altLang="en-US" sz="1600" b="0" dirty="0">
              <a:solidFill>
                <a:srgbClr val="000000"/>
              </a:solidFill>
              <a:latin typeface="+mj-ea"/>
              <a:ea typeface="+mj-ea"/>
            </a:endParaRPr>
          </a:p>
        </p:txBody>
      </p:sp>
      <p:sp>
        <p:nvSpPr>
          <p:cNvPr id="260" name="Text Placeholder 7"/>
          <p:cNvSpPr txBox="1"/>
          <p:nvPr/>
        </p:nvSpPr>
        <p:spPr>
          <a:xfrm>
            <a:off x="8609603" y="4333347"/>
            <a:ext cx="2519671" cy="920594"/>
          </a:xfrm>
          <a:prstGeom prst="rect">
            <a:avLst/>
          </a:prstGeom>
        </p:spPr>
        <p:txBody>
          <a:bodyPr vert="horz" lIns="0" tIns="98480" rIns="0" bIns="98480" anchor="ctr"/>
          <a:lstStyle>
            <a:lvl1pPr marL="0" indent="0" algn="r" rtl="0" eaLnBrk="0" fontAlgn="base" hangingPunct="0">
              <a:lnSpc>
                <a:spcPct val="100000"/>
              </a:lnSpc>
              <a:spcBef>
                <a:spcPts val="0"/>
              </a:spcBef>
              <a:spcAft>
                <a:spcPts val="0"/>
              </a:spcAft>
              <a:buFont typeface="Arial" panose="020B0604020202020204" pitchFamily="34" charset="0"/>
              <a:buNone/>
              <a:defRPr sz="1265" b="1" kern="1200">
                <a:solidFill>
                  <a:schemeClr val="tx1">
                    <a:lumMod val="75000"/>
                    <a:lumOff val="25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5280" indent="-319405"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405"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1155" indent="-319405"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41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6pPr>
            <a:lvl7pPr marL="417703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7pPr>
            <a:lvl8pPr marL="481965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8pPr>
            <a:lvl9pPr marL="546227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9pPr>
          </a:lstStyle>
          <a:p>
            <a:pPr marL="0" indent="0" algn="ctr">
              <a:lnSpc>
                <a:spcPct val="100000"/>
              </a:lnSpc>
              <a:spcAft>
                <a:spcPts val="1200"/>
              </a:spcAft>
              <a:buNone/>
            </a:pPr>
            <a:r>
              <a:rPr lang="en-US" altLang="zh-CN" sz="1800" dirty="0">
                <a:solidFill>
                  <a:schemeClr val="accent2"/>
                </a:solidFill>
                <a:latin typeface="+mn-ea"/>
                <a:cs typeface="+mn-ea"/>
                <a:sym typeface="+mn-lt"/>
              </a:rPr>
              <a:t>2020</a:t>
            </a:r>
            <a:r>
              <a:rPr lang="zh-CN" altLang="en-US" sz="1800" dirty="0">
                <a:solidFill>
                  <a:schemeClr val="accent2"/>
                </a:solidFill>
                <a:latin typeface="+mn-ea"/>
                <a:cs typeface="+mn-ea"/>
                <a:sym typeface="+mn-lt"/>
              </a:rPr>
              <a:t>年</a:t>
            </a:r>
            <a:r>
              <a:rPr lang="en-US" altLang="zh-CN" sz="1800" dirty="0">
                <a:solidFill>
                  <a:schemeClr val="accent2"/>
                </a:solidFill>
                <a:latin typeface="+mn-ea"/>
                <a:cs typeface="+mn-ea"/>
                <a:sym typeface="+mn-lt"/>
              </a:rPr>
              <a:t>6</a:t>
            </a:r>
            <a:r>
              <a:rPr lang="zh-CN" altLang="en-US" sz="1800" dirty="0">
                <a:solidFill>
                  <a:schemeClr val="accent2"/>
                </a:solidFill>
                <a:latin typeface="+mn-ea"/>
                <a:cs typeface="+mn-ea"/>
                <a:sym typeface="+mn-lt"/>
              </a:rPr>
              <a:t>月</a:t>
            </a:r>
            <a:r>
              <a:rPr lang="en-US" altLang="zh-CN" sz="1800" dirty="0">
                <a:solidFill>
                  <a:schemeClr val="accent2"/>
                </a:solidFill>
                <a:latin typeface="+mn-ea"/>
                <a:cs typeface="+mn-ea"/>
                <a:sym typeface="+mn-lt"/>
              </a:rPr>
              <a:t>28</a:t>
            </a:r>
            <a:r>
              <a:rPr lang="zh-CN" altLang="en-US" sz="1800" dirty="0">
                <a:solidFill>
                  <a:schemeClr val="accent2"/>
                </a:solidFill>
                <a:latin typeface="+mn-ea"/>
                <a:cs typeface="+mn-ea"/>
                <a:sym typeface="+mn-lt"/>
              </a:rPr>
              <a:t>日，</a:t>
            </a:r>
            <a:r>
              <a:rPr lang="zh-CN" altLang="en-US" sz="1800" b="1" dirty="0">
                <a:solidFill>
                  <a:schemeClr val="accent2"/>
                </a:solidFill>
                <a:latin typeface="+mn-lt"/>
                <a:cs typeface="+mn-ea"/>
                <a:sym typeface="+mn-lt"/>
              </a:rPr>
              <a:t>第十三届全国人大常委会第二十次会议进行一审</a:t>
            </a:r>
            <a:r>
              <a:rPr lang="zh-CN" altLang="en-US" sz="1800" dirty="0">
                <a:solidFill>
                  <a:schemeClr val="accent2"/>
                </a:solidFill>
                <a:latin typeface="+mn-lt"/>
                <a:cs typeface="+mn-ea"/>
                <a:sym typeface="+mn-lt"/>
              </a:rPr>
              <a:t>，</a:t>
            </a:r>
            <a:r>
              <a:rPr lang="zh-CN" altLang="en-US" sz="1800" dirty="0">
                <a:solidFill>
                  <a:schemeClr val="accent2"/>
                </a:solidFill>
                <a:latin typeface="+mn-ea"/>
                <a:cs typeface="+mn-ea"/>
                <a:sym typeface="+mn-lt"/>
              </a:rPr>
              <a:t>面向社会公众征求意见</a:t>
            </a:r>
            <a:endParaRPr lang="en-US" altLang="zh-CN" sz="1800" dirty="0">
              <a:solidFill>
                <a:schemeClr val="accent2"/>
              </a:solidFill>
              <a:latin typeface="+mn-ea"/>
              <a:cs typeface="+mn-ea"/>
              <a:sym typeface="+mn-lt"/>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zh-CN" altLang="en-US" dirty="0"/>
              <a:t>部分解读</a:t>
            </a:r>
            <a:r>
              <a:rPr lang="en-US" altLang="zh-CN" dirty="0"/>
              <a:t>-</a:t>
            </a:r>
            <a:r>
              <a:rPr lang="zh-CN" altLang="en-US" dirty="0"/>
              <a:t>数据安全风险评估</a:t>
            </a:r>
            <a:endParaRPr lang="zh-CN" altLang="en-US" dirty="0"/>
          </a:p>
        </p:txBody>
      </p:sp>
      <p:sp>
        <p:nvSpPr>
          <p:cNvPr id="10" name="文本框 9"/>
          <p:cNvSpPr txBox="1"/>
          <p:nvPr/>
        </p:nvSpPr>
        <p:spPr>
          <a:xfrm>
            <a:off x="816427" y="1292110"/>
            <a:ext cx="10254343" cy="5028941"/>
          </a:xfrm>
          <a:prstGeom prst="rect">
            <a:avLst/>
          </a:prstGeom>
          <a:noFill/>
        </p:spPr>
        <p:txBody>
          <a:bodyPr wrap="square">
            <a:spAutoFit/>
          </a:bodyPr>
          <a:lstStyle/>
          <a:p>
            <a:pPr>
              <a:lnSpc>
                <a:spcPct val="150000"/>
              </a:lnSpc>
            </a:pPr>
            <a:r>
              <a:rPr lang="zh-CN" altLang="en-US" b="1" dirty="0"/>
              <a:t>第三十条　</a:t>
            </a:r>
            <a:r>
              <a:rPr lang="zh-CN" altLang="en-US" dirty="0"/>
              <a:t>重要数据的处理者应当按照规定对其数据处理活动定期开展风险评估，并向有关主管部门报送风险评估报告。风险评估报告应当包括处理的重要数据的种类、数量，开展数据处理活动的情况，面临的数据安全风险及其应对措施等。</a:t>
            </a:r>
            <a:endParaRPr lang="en-US" altLang="zh-CN" dirty="0"/>
          </a:p>
          <a:p>
            <a:pPr>
              <a:lnSpc>
                <a:spcPct val="150000"/>
              </a:lnSpc>
            </a:pPr>
            <a:endParaRPr lang="en-US" altLang="zh-CN" dirty="0"/>
          </a:p>
          <a:p>
            <a:pPr>
              <a:lnSpc>
                <a:spcPct val="150000"/>
              </a:lnSpc>
            </a:pPr>
            <a:r>
              <a:rPr lang="zh-CN" altLang="en-US" dirty="0"/>
              <a:t>解读：数据安全风险评估在信息安全风险评估的基础上，更加重视数据资产本身的安全性，呈现出围绕</a:t>
            </a:r>
            <a:r>
              <a:rPr lang="zh-CN" altLang="en-US" b="1" dirty="0">
                <a:solidFill>
                  <a:srgbClr val="92D050"/>
                </a:solidFill>
              </a:rPr>
              <a:t>数据资产</a:t>
            </a:r>
            <a:r>
              <a:rPr lang="zh-CN" altLang="en-US" dirty="0"/>
              <a:t>、强调</a:t>
            </a:r>
            <a:r>
              <a:rPr lang="zh-CN" altLang="en-US" b="1" dirty="0">
                <a:solidFill>
                  <a:srgbClr val="92D050"/>
                </a:solidFill>
              </a:rPr>
              <a:t>数据安全业务场景</a:t>
            </a:r>
            <a:r>
              <a:rPr lang="zh-CN" altLang="en-US" dirty="0"/>
              <a:t>的特点。</a:t>
            </a:r>
            <a:endParaRPr lang="en-US" altLang="zh-CN" dirty="0"/>
          </a:p>
          <a:p>
            <a:pPr>
              <a:lnSpc>
                <a:spcPct val="150000"/>
              </a:lnSpc>
            </a:pPr>
            <a:r>
              <a:rPr lang="zh-CN" altLang="en-US" dirty="0"/>
              <a:t>通过数据资产梳理“摸清家底”，建立数据资产清单，是数据安全风险评估的基础，同时也是分类分级的基础。数据安全业务场景与数据生命周期相关联，不仅包括数据收集、传输、使用、存储、交换、销毁等过程，还包括数据的摘取、汇聚、共享外发等活动。每个数据类型都对应着多个业务场景，每个业务场景都存在着潜在的安全风险。</a:t>
            </a:r>
            <a:endParaRPr lang="en-US" altLang="zh-CN" dirty="0"/>
          </a:p>
          <a:p>
            <a:pPr>
              <a:lnSpc>
                <a:spcPct val="150000"/>
              </a:lnSpc>
            </a:pPr>
            <a:r>
              <a:rPr lang="zh-CN" altLang="en-US" dirty="0"/>
              <a:t>风险评估能够帮助企业</a:t>
            </a:r>
            <a:r>
              <a:rPr lang="en-US" altLang="zh-CN" dirty="0"/>
              <a:t>/</a:t>
            </a:r>
            <a:r>
              <a:rPr lang="zh-CN" altLang="en-US" dirty="0"/>
              <a:t>组织发现自身数据安全问题和短板，明确数据安全保护需求，为建设数据安全管理和技术手段指明方向，并给出解决方案。</a:t>
            </a:r>
            <a:endParaRPr lang="zh-CN" altLang="en-US" dirty="0"/>
          </a:p>
        </p:txBody>
      </p:sp>
      <p:cxnSp>
        <p:nvCxnSpPr>
          <p:cNvPr id="11" name="直接连接符 10"/>
          <p:cNvCxnSpPr/>
          <p:nvPr/>
        </p:nvCxnSpPr>
        <p:spPr>
          <a:xfrm>
            <a:off x="892627" y="2775857"/>
            <a:ext cx="10091057" cy="0"/>
          </a:xfrm>
          <a:prstGeom prst="line">
            <a:avLst/>
          </a:prstGeom>
          <a:ln w="31750" cmpd="thickThin">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1426283" y="2922929"/>
            <a:ext cx="9324844" cy="859518"/>
          </a:xfrm>
        </p:spPr>
        <p:txBody>
          <a:bodyPr/>
          <a:lstStyle/>
          <a:p>
            <a:r>
              <a:rPr lang="zh-CN" altLang="en-US" dirty="0"/>
              <a:t>第五章 政务数据安全与开放</a:t>
            </a:r>
            <a:endParaRPr lang="zh-CN" altLang="en-US" dirty="0"/>
          </a:p>
        </p:txBody>
      </p:sp>
      <p:sp>
        <p:nvSpPr>
          <p:cNvPr id="5" name="副标题 4"/>
          <p:cNvSpPr>
            <a:spLocks noGrp="1"/>
          </p:cNvSpPr>
          <p:nvPr>
            <p:ph type="subTitle" idx="1"/>
          </p:nvPr>
        </p:nvSpPr>
        <p:spPr/>
        <p:txBody>
          <a:bodyPr/>
          <a:lstStyle/>
          <a:p>
            <a:endParaRPr lang="zh-CN" alt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zh-CN" altLang="en-US" dirty="0"/>
              <a:t>政务数据安全与开放</a:t>
            </a:r>
            <a:endParaRPr lang="zh-CN" altLang="en-US" dirty="0"/>
          </a:p>
        </p:txBody>
      </p:sp>
      <p:sp>
        <p:nvSpPr>
          <p:cNvPr id="6" name="Shape 3921"/>
          <p:cNvSpPr/>
          <p:nvPr/>
        </p:nvSpPr>
        <p:spPr>
          <a:xfrm>
            <a:off x="4043778" y="2390687"/>
            <a:ext cx="2029515" cy="203004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2700" cap="flat">
            <a:noFill/>
            <a:miter lim="400000"/>
          </a:ln>
          <a:effectLst>
            <a:outerShdw blurRad="50800" dist="38100" dir="2700000" algn="tl" rotWithShape="0">
              <a:prstClr val="black">
                <a:alpha val="40000"/>
              </a:prstClr>
            </a:outerShdw>
            <a:reflection blurRad="6350" stA="62000" endPos="41000" dir="5400000" sy="-100000" algn="bl" rotWithShape="0"/>
          </a:effectLst>
        </p:spPr>
        <p:txBody>
          <a:bodyPr wrap="square" lIns="0" tIns="0" rIns="0" bIns="0" numCol="1" anchor="ctr">
            <a:noAutofit/>
          </a:bodyPr>
          <a:lstStyle/>
          <a:p>
            <a:pPr lvl="0">
              <a:defRPr sz="3200">
                <a:solidFill>
                  <a:srgbClr val="FFFFFF"/>
                </a:solidFill>
                <a:latin typeface="Helvetica Light"/>
                <a:ea typeface="Helvetica Light"/>
                <a:cs typeface="Helvetica Light"/>
                <a:sym typeface="Helvetica Light"/>
              </a:defRPr>
            </a:pPr>
            <a:endParaRPr lang="zh-CN" altLang="en-US" sz="3415" dirty="0">
              <a:solidFill>
                <a:schemeClr val="accent6">
                  <a:lumMod val="10000"/>
                </a:schemeClr>
              </a:solidFill>
            </a:endParaRPr>
          </a:p>
        </p:txBody>
      </p:sp>
      <p:sp>
        <p:nvSpPr>
          <p:cNvPr id="7" name="Shape 3922"/>
          <p:cNvSpPr/>
          <p:nvPr/>
        </p:nvSpPr>
        <p:spPr>
          <a:xfrm>
            <a:off x="5743003" y="2390687"/>
            <a:ext cx="2029516" cy="203004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68B92E"/>
          </a:solidFill>
          <a:ln w="12700" cap="flat">
            <a:noFill/>
            <a:miter lim="400000"/>
          </a:ln>
          <a:effectLst>
            <a:reflection blurRad="6350" stA="52000" endA="300" endPos="35000" dir="5400000" sy="-100000" algn="bl" rotWithShape="0"/>
          </a:effectLst>
          <a:scene3d>
            <a:camera prst="obliqueTopLeft"/>
            <a:lightRig rig="threePt" dir="t"/>
          </a:scene3d>
        </p:spPr>
        <p:txBody>
          <a:bodyPr wrap="square" lIns="0" tIns="0" rIns="0" bIns="0" numCol="1" anchor="ctr">
            <a:noAutofit/>
          </a:bodyPr>
          <a:lstStyle/>
          <a:p>
            <a:pPr lvl="0">
              <a:defRPr sz="3200">
                <a:solidFill>
                  <a:srgbClr val="FFFFFF"/>
                </a:solidFill>
                <a:latin typeface="Helvetica Light"/>
                <a:ea typeface="Helvetica Light"/>
                <a:cs typeface="Helvetica Light"/>
                <a:sym typeface="Helvetica Light"/>
              </a:defRPr>
            </a:pPr>
            <a:endParaRPr sz="3415">
              <a:solidFill>
                <a:schemeClr val="accent6">
                  <a:lumMod val="10000"/>
                </a:schemeClr>
              </a:solidFill>
            </a:endParaRPr>
          </a:p>
        </p:txBody>
      </p:sp>
      <p:sp>
        <p:nvSpPr>
          <p:cNvPr id="8" name="Shape 3958"/>
          <p:cNvSpPr/>
          <p:nvPr/>
        </p:nvSpPr>
        <p:spPr>
          <a:xfrm>
            <a:off x="2979187" y="1578376"/>
            <a:ext cx="1694526" cy="1217244"/>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20214" y="9302"/>
                  <a:pt x="13014" y="2102"/>
                  <a:pt x="0" y="0"/>
                </a:cubicBezTo>
              </a:path>
            </a:pathLst>
          </a:custGeom>
          <a:noFill/>
          <a:ln w="19050">
            <a:solidFill>
              <a:schemeClr val="accent4"/>
            </a:solidFill>
            <a:miter lim="400000"/>
            <a:headEnd type="oval"/>
            <a:tailEnd type="triangle"/>
          </a:ln>
        </p:spPr>
        <p:txBody>
          <a:bodyPr lIns="195032" tIns="97516" rIns="195032" bIns="97516"/>
          <a:lstStyle/>
          <a:p>
            <a:pPr lvl="0"/>
            <a:endParaRPr sz="2025" dirty="0">
              <a:solidFill>
                <a:schemeClr val="accent6">
                  <a:lumMod val="10000"/>
                </a:schemeClr>
              </a:solidFill>
              <a:latin typeface="Calibri Light" panose="020F0302020204030204"/>
            </a:endParaRPr>
          </a:p>
        </p:txBody>
      </p:sp>
      <p:sp>
        <p:nvSpPr>
          <p:cNvPr id="9" name="Shape 3959"/>
          <p:cNvSpPr/>
          <p:nvPr/>
        </p:nvSpPr>
        <p:spPr>
          <a:xfrm>
            <a:off x="3025799" y="4169866"/>
            <a:ext cx="1647915" cy="963542"/>
          </a:xfrm>
          <a:custGeom>
            <a:avLst/>
            <a:gdLst/>
            <a:ahLst/>
            <a:cxnLst>
              <a:cxn ang="0">
                <a:pos x="wd2" y="hd2"/>
              </a:cxn>
              <a:cxn ang="5400000">
                <a:pos x="wd2" y="hd2"/>
              </a:cxn>
              <a:cxn ang="10800000">
                <a:pos x="wd2" y="hd2"/>
              </a:cxn>
              <a:cxn ang="16200000">
                <a:pos x="wd2" y="hd2"/>
              </a:cxn>
            </a:cxnLst>
            <a:rect l="0" t="0" r="r" b="b"/>
            <a:pathLst>
              <a:path w="21600" h="18160" extrusionOk="0">
                <a:moveTo>
                  <a:pt x="21600" y="0"/>
                </a:moveTo>
                <a:cubicBezTo>
                  <a:pt x="15161" y="16259"/>
                  <a:pt x="7961" y="21600"/>
                  <a:pt x="0" y="16023"/>
                </a:cubicBezTo>
              </a:path>
            </a:pathLst>
          </a:custGeom>
          <a:noFill/>
          <a:ln w="19050">
            <a:solidFill>
              <a:schemeClr val="accent4"/>
            </a:solidFill>
            <a:miter lim="400000"/>
            <a:headEnd type="oval"/>
            <a:tailEnd type="triangle"/>
          </a:ln>
        </p:spPr>
        <p:txBody>
          <a:bodyPr lIns="195032" tIns="97516" rIns="195032" bIns="97516"/>
          <a:lstStyle/>
          <a:p>
            <a:pPr lvl="0"/>
            <a:endParaRPr sz="2025" dirty="0">
              <a:solidFill>
                <a:schemeClr val="accent6">
                  <a:lumMod val="10000"/>
                </a:schemeClr>
              </a:solidFill>
              <a:latin typeface="Calibri Light" panose="020F0302020204030204"/>
            </a:endParaRPr>
          </a:p>
        </p:txBody>
      </p:sp>
      <p:sp>
        <p:nvSpPr>
          <p:cNvPr id="10" name="Shape 3960"/>
          <p:cNvSpPr/>
          <p:nvPr/>
        </p:nvSpPr>
        <p:spPr>
          <a:xfrm>
            <a:off x="2932576" y="3233506"/>
            <a:ext cx="1359266" cy="271940"/>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19185" y="8290"/>
                  <a:pt x="11985" y="1090"/>
                  <a:pt x="0" y="0"/>
                </a:cubicBezTo>
              </a:path>
            </a:pathLst>
          </a:custGeom>
          <a:noFill/>
          <a:ln w="19050">
            <a:solidFill>
              <a:schemeClr val="accent4"/>
            </a:solidFill>
            <a:miter lim="400000"/>
            <a:headEnd type="oval"/>
            <a:tailEnd type="triangle"/>
          </a:ln>
        </p:spPr>
        <p:txBody>
          <a:bodyPr lIns="195032" tIns="97516" rIns="195032" bIns="97516"/>
          <a:lstStyle/>
          <a:p>
            <a:pPr lvl="0"/>
            <a:endParaRPr sz="2025" dirty="0">
              <a:solidFill>
                <a:schemeClr val="accent6">
                  <a:lumMod val="10000"/>
                </a:schemeClr>
              </a:solidFill>
              <a:latin typeface="Calibri Light" panose="020F0302020204030204"/>
            </a:endParaRPr>
          </a:p>
        </p:txBody>
      </p:sp>
      <p:sp>
        <p:nvSpPr>
          <p:cNvPr id="11" name="Shape 3961"/>
          <p:cNvSpPr/>
          <p:nvPr/>
        </p:nvSpPr>
        <p:spPr>
          <a:xfrm>
            <a:off x="7180986" y="1578376"/>
            <a:ext cx="1939234" cy="1217244"/>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1386" y="9302"/>
                  <a:pt x="8586" y="2102"/>
                  <a:pt x="21600" y="0"/>
                </a:cubicBezTo>
              </a:path>
            </a:pathLst>
          </a:custGeom>
          <a:noFill/>
          <a:ln w="19050">
            <a:solidFill>
              <a:srgbClr val="68B92E"/>
            </a:solidFill>
            <a:miter lim="400000"/>
            <a:headEnd type="oval"/>
            <a:tailEnd type="triangle"/>
          </a:ln>
        </p:spPr>
        <p:txBody>
          <a:bodyPr lIns="195032" tIns="97516" rIns="195032" bIns="97516"/>
          <a:lstStyle/>
          <a:p>
            <a:pPr lvl="0"/>
            <a:endParaRPr sz="2025" dirty="0">
              <a:solidFill>
                <a:schemeClr val="accent6">
                  <a:lumMod val="10000"/>
                </a:schemeClr>
              </a:solidFill>
              <a:latin typeface="Calibri Light" panose="020F0302020204030204"/>
            </a:endParaRPr>
          </a:p>
        </p:txBody>
      </p:sp>
      <p:sp>
        <p:nvSpPr>
          <p:cNvPr id="12" name="Shape 3962"/>
          <p:cNvSpPr/>
          <p:nvPr/>
        </p:nvSpPr>
        <p:spPr>
          <a:xfrm>
            <a:off x="7172543" y="4169866"/>
            <a:ext cx="1889412" cy="963542"/>
          </a:xfrm>
          <a:custGeom>
            <a:avLst/>
            <a:gdLst/>
            <a:ahLst/>
            <a:cxnLst>
              <a:cxn ang="0">
                <a:pos x="wd2" y="hd2"/>
              </a:cxn>
              <a:cxn ang="5400000">
                <a:pos x="wd2" y="hd2"/>
              </a:cxn>
              <a:cxn ang="10800000">
                <a:pos x="wd2" y="hd2"/>
              </a:cxn>
              <a:cxn ang="16200000">
                <a:pos x="wd2" y="hd2"/>
              </a:cxn>
            </a:cxnLst>
            <a:rect l="0" t="0" r="r" b="b"/>
            <a:pathLst>
              <a:path w="21600" h="18160" extrusionOk="0">
                <a:moveTo>
                  <a:pt x="0" y="0"/>
                </a:moveTo>
                <a:cubicBezTo>
                  <a:pt x="6439" y="16259"/>
                  <a:pt x="13639" y="21600"/>
                  <a:pt x="21600" y="16023"/>
                </a:cubicBezTo>
              </a:path>
            </a:pathLst>
          </a:custGeom>
          <a:noFill/>
          <a:ln w="19050">
            <a:solidFill>
              <a:srgbClr val="68B92E"/>
            </a:solidFill>
            <a:miter lim="400000"/>
            <a:headEnd type="oval"/>
            <a:tailEnd type="triangle"/>
          </a:ln>
        </p:spPr>
        <p:txBody>
          <a:bodyPr lIns="195032" tIns="97516" rIns="195032" bIns="97516"/>
          <a:lstStyle/>
          <a:p>
            <a:pPr lvl="0"/>
            <a:endParaRPr sz="2025" dirty="0">
              <a:solidFill>
                <a:schemeClr val="accent6">
                  <a:lumMod val="10000"/>
                </a:schemeClr>
              </a:solidFill>
              <a:latin typeface="Calibri Light" panose="020F0302020204030204"/>
            </a:endParaRPr>
          </a:p>
        </p:txBody>
      </p:sp>
      <p:sp>
        <p:nvSpPr>
          <p:cNvPr id="13" name="Shape 3963"/>
          <p:cNvSpPr/>
          <p:nvPr/>
        </p:nvSpPr>
        <p:spPr>
          <a:xfrm>
            <a:off x="7539907" y="3233506"/>
            <a:ext cx="1463786" cy="27194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2415" y="8290"/>
                  <a:pt x="9615" y="1090"/>
                  <a:pt x="21600" y="0"/>
                </a:cubicBezTo>
              </a:path>
            </a:pathLst>
          </a:custGeom>
          <a:noFill/>
          <a:ln w="19050">
            <a:solidFill>
              <a:srgbClr val="68B92E"/>
            </a:solidFill>
            <a:miter lim="400000"/>
            <a:headEnd type="oval"/>
            <a:tailEnd type="triangle"/>
          </a:ln>
        </p:spPr>
        <p:txBody>
          <a:bodyPr lIns="195032" tIns="97516" rIns="195032" bIns="97516"/>
          <a:lstStyle/>
          <a:p>
            <a:pPr lvl="0"/>
            <a:endParaRPr sz="2025" dirty="0">
              <a:solidFill>
                <a:schemeClr val="accent6">
                  <a:lumMod val="10000"/>
                </a:schemeClr>
              </a:solidFill>
              <a:latin typeface="Calibri Light" panose="020F0302020204030204"/>
            </a:endParaRPr>
          </a:p>
        </p:txBody>
      </p:sp>
      <p:sp>
        <p:nvSpPr>
          <p:cNvPr id="14" name="Teardrop 240"/>
          <p:cNvSpPr/>
          <p:nvPr/>
        </p:nvSpPr>
        <p:spPr bwMode="auto">
          <a:xfrm rot="8100000">
            <a:off x="2078332" y="1317051"/>
            <a:ext cx="510781" cy="510915"/>
          </a:xfrm>
          <a:prstGeom prst="teardrop">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025" dirty="0">
              <a:solidFill>
                <a:schemeClr val="accent6">
                  <a:lumMod val="10000"/>
                </a:schemeClr>
              </a:solidFill>
              <a:latin typeface="Calibri Light" panose="020F0302020204030204"/>
            </a:endParaRPr>
          </a:p>
        </p:txBody>
      </p:sp>
      <p:sp>
        <p:nvSpPr>
          <p:cNvPr id="15" name="Teardrop 247"/>
          <p:cNvSpPr/>
          <p:nvPr/>
        </p:nvSpPr>
        <p:spPr bwMode="auto">
          <a:xfrm rot="8100000">
            <a:off x="9373711" y="1322919"/>
            <a:ext cx="510781" cy="510914"/>
          </a:xfrm>
          <a:prstGeom prst="teardrop">
            <a:avLst/>
          </a:prstGeom>
          <a:solidFill>
            <a:srgbClr val="6DC131"/>
          </a:solidFill>
          <a:ln>
            <a:noFill/>
          </a:ln>
        </p:spPr>
        <p:style>
          <a:lnRef idx="2">
            <a:schemeClr val="accent1">
              <a:shade val="50000"/>
            </a:schemeClr>
          </a:lnRef>
          <a:fillRef idx="1">
            <a:schemeClr val="accent1"/>
          </a:fillRef>
          <a:effectRef idx="0">
            <a:schemeClr val="accent1"/>
          </a:effectRef>
          <a:fontRef idx="minor">
            <a:schemeClr val="lt1"/>
          </a:fontRef>
        </p:style>
        <p:txBody>
          <a:bodyPr lIns="130044" tIns="65021" rIns="130044" bIns="65021" anchor="ctr"/>
          <a:lstStyle/>
          <a:p>
            <a:pPr algn="ctr">
              <a:defRPr/>
            </a:pPr>
            <a:endParaRPr lang="en-US" sz="2025" dirty="0">
              <a:solidFill>
                <a:schemeClr val="accent6">
                  <a:lumMod val="10000"/>
                </a:schemeClr>
              </a:solidFill>
              <a:latin typeface="Calibri Light" panose="020F0302020204030204"/>
            </a:endParaRPr>
          </a:p>
        </p:txBody>
      </p:sp>
      <p:sp>
        <p:nvSpPr>
          <p:cNvPr id="16" name="Teardrop 251"/>
          <p:cNvSpPr/>
          <p:nvPr/>
        </p:nvSpPr>
        <p:spPr bwMode="auto">
          <a:xfrm rot="8100000">
            <a:off x="2078329" y="4688179"/>
            <a:ext cx="510781" cy="510914"/>
          </a:xfrm>
          <a:prstGeom prst="teardrop">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130044" tIns="65021" rIns="130044" bIns="65021" anchor="ctr"/>
          <a:lstStyle/>
          <a:p>
            <a:pPr algn="ctr">
              <a:defRPr/>
            </a:pPr>
            <a:endParaRPr lang="en-US" sz="2025" dirty="0">
              <a:solidFill>
                <a:schemeClr val="accent6">
                  <a:lumMod val="10000"/>
                </a:schemeClr>
              </a:solidFill>
              <a:latin typeface="Calibri Light" panose="020F0302020204030204"/>
            </a:endParaRPr>
          </a:p>
        </p:txBody>
      </p:sp>
      <p:sp>
        <p:nvSpPr>
          <p:cNvPr id="17" name="Teardrop 257"/>
          <p:cNvSpPr/>
          <p:nvPr/>
        </p:nvSpPr>
        <p:spPr bwMode="auto">
          <a:xfrm rot="8100000">
            <a:off x="2078329" y="2970979"/>
            <a:ext cx="510781" cy="510914"/>
          </a:xfrm>
          <a:prstGeom prst="teardrop">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130044" tIns="65021" rIns="130044" bIns="65021" anchor="ctr"/>
          <a:lstStyle/>
          <a:p>
            <a:pPr algn="ctr">
              <a:defRPr/>
            </a:pPr>
            <a:endParaRPr lang="en-US" sz="2025" dirty="0">
              <a:solidFill>
                <a:schemeClr val="accent6">
                  <a:lumMod val="10000"/>
                </a:schemeClr>
              </a:solidFill>
              <a:latin typeface="Calibri Light" panose="020F0302020204030204"/>
            </a:endParaRPr>
          </a:p>
        </p:txBody>
      </p:sp>
      <p:sp>
        <p:nvSpPr>
          <p:cNvPr id="18" name="Teardrop 265"/>
          <p:cNvSpPr/>
          <p:nvPr/>
        </p:nvSpPr>
        <p:spPr bwMode="auto">
          <a:xfrm rot="8100000">
            <a:off x="9373711" y="2976845"/>
            <a:ext cx="510781" cy="510914"/>
          </a:xfrm>
          <a:prstGeom prst="teardrop">
            <a:avLst/>
          </a:prstGeom>
          <a:solidFill>
            <a:srgbClr val="6DC131"/>
          </a:solidFill>
          <a:ln>
            <a:noFill/>
          </a:ln>
        </p:spPr>
        <p:style>
          <a:lnRef idx="2">
            <a:schemeClr val="accent1">
              <a:shade val="50000"/>
            </a:schemeClr>
          </a:lnRef>
          <a:fillRef idx="1">
            <a:schemeClr val="accent1"/>
          </a:fillRef>
          <a:effectRef idx="0">
            <a:schemeClr val="accent1"/>
          </a:effectRef>
          <a:fontRef idx="minor">
            <a:schemeClr val="lt1"/>
          </a:fontRef>
        </p:style>
        <p:txBody>
          <a:bodyPr lIns="130044" tIns="65021" rIns="130044" bIns="65021" anchor="ctr"/>
          <a:lstStyle/>
          <a:p>
            <a:pPr algn="ctr"/>
            <a:endParaRPr lang="en-US" sz="2025" dirty="0">
              <a:solidFill>
                <a:schemeClr val="accent6">
                  <a:lumMod val="10000"/>
                </a:schemeClr>
              </a:solidFill>
              <a:latin typeface="Calibri Light" panose="020F0302020204030204"/>
            </a:endParaRPr>
          </a:p>
        </p:txBody>
      </p:sp>
      <p:sp>
        <p:nvSpPr>
          <p:cNvPr id="19" name="Freeform 298"/>
          <p:cNvSpPr>
            <a:spLocks noChangeArrowheads="1"/>
          </p:cNvSpPr>
          <p:nvPr/>
        </p:nvSpPr>
        <p:spPr bwMode="auto">
          <a:xfrm>
            <a:off x="9469067" y="3079453"/>
            <a:ext cx="317482" cy="317565"/>
          </a:xfrm>
          <a:custGeom>
            <a:avLst/>
            <a:gdLst>
              <a:gd name="T0" fmla="*/ 852 w 1606"/>
              <a:gd name="T1" fmla="*/ 0 h 1607"/>
              <a:gd name="T2" fmla="*/ 0 w 1606"/>
              <a:gd name="T3" fmla="*/ 753 h 1607"/>
              <a:gd name="T4" fmla="*/ 752 w 1606"/>
              <a:gd name="T5" fmla="*/ 1606 h 1607"/>
              <a:gd name="T6" fmla="*/ 1605 w 1606"/>
              <a:gd name="T7" fmla="*/ 853 h 1607"/>
              <a:gd name="T8" fmla="*/ 501 w 1606"/>
              <a:gd name="T9" fmla="*/ 176 h 1607"/>
              <a:gd name="T10" fmla="*/ 217 w 1606"/>
              <a:gd name="T11" fmla="*/ 427 h 1607"/>
              <a:gd name="T12" fmla="*/ 158 w 1606"/>
              <a:gd name="T13" fmla="*/ 535 h 1607"/>
              <a:gd name="T14" fmla="*/ 317 w 1606"/>
              <a:gd name="T15" fmla="*/ 753 h 1607"/>
              <a:gd name="T16" fmla="*/ 158 w 1606"/>
              <a:gd name="T17" fmla="*/ 535 h 1607"/>
              <a:gd name="T18" fmla="*/ 317 w 1606"/>
              <a:gd name="T19" fmla="*/ 853 h 1607"/>
              <a:gd name="T20" fmla="*/ 158 w 1606"/>
              <a:gd name="T21" fmla="*/ 1071 h 1607"/>
              <a:gd name="T22" fmla="*/ 217 w 1606"/>
              <a:gd name="T23" fmla="*/ 1179 h 1607"/>
              <a:gd name="T24" fmla="*/ 501 w 1606"/>
              <a:gd name="T25" fmla="*/ 1430 h 1607"/>
              <a:gd name="T26" fmla="*/ 752 w 1606"/>
              <a:gd name="T27" fmla="*/ 1497 h 1607"/>
              <a:gd name="T28" fmla="*/ 752 w 1606"/>
              <a:gd name="T29" fmla="*/ 1179 h 1607"/>
              <a:gd name="T30" fmla="*/ 752 w 1606"/>
              <a:gd name="T31" fmla="*/ 1071 h 1607"/>
              <a:gd name="T32" fmla="*/ 426 w 1606"/>
              <a:gd name="T33" fmla="*/ 853 h 1607"/>
              <a:gd name="T34" fmla="*/ 752 w 1606"/>
              <a:gd name="T35" fmla="*/ 1071 h 1607"/>
              <a:gd name="T36" fmla="*/ 426 w 1606"/>
              <a:gd name="T37" fmla="*/ 753 h 1607"/>
              <a:gd name="T38" fmla="*/ 752 w 1606"/>
              <a:gd name="T39" fmla="*/ 535 h 1607"/>
              <a:gd name="T40" fmla="*/ 752 w 1606"/>
              <a:gd name="T41" fmla="*/ 427 h 1607"/>
              <a:gd name="T42" fmla="*/ 752 w 1606"/>
              <a:gd name="T43" fmla="*/ 109 h 1607"/>
              <a:gd name="T44" fmla="*/ 1387 w 1606"/>
              <a:gd name="T45" fmla="*/ 427 h 1607"/>
              <a:gd name="T46" fmla="*/ 1103 w 1606"/>
              <a:gd name="T47" fmla="*/ 176 h 1607"/>
              <a:gd name="T48" fmla="*/ 852 w 1606"/>
              <a:gd name="T49" fmla="*/ 109 h 1607"/>
              <a:gd name="T50" fmla="*/ 852 w 1606"/>
              <a:gd name="T51" fmla="*/ 427 h 1607"/>
              <a:gd name="T52" fmla="*/ 852 w 1606"/>
              <a:gd name="T53" fmla="*/ 535 h 1607"/>
              <a:gd name="T54" fmla="*/ 1178 w 1606"/>
              <a:gd name="T55" fmla="*/ 753 h 1607"/>
              <a:gd name="T56" fmla="*/ 852 w 1606"/>
              <a:gd name="T57" fmla="*/ 535 h 1607"/>
              <a:gd name="T58" fmla="*/ 1178 w 1606"/>
              <a:gd name="T59" fmla="*/ 853 h 1607"/>
              <a:gd name="T60" fmla="*/ 852 w 1606"/>
              <a:gd name="T61" fmla="*/ 1071 h 1607"/>
              <a:gd name="T62" fmla="*/ 852 w 1606"/>
              <a:gd name="T63" fmla="*/ 1497 h 1607"/>
              <a:gd name="T64" fmla="*/ 1120 w 1606"/>
              <a:gd name="T65" fmla="*/ 1179 h 1607"/>
              <a:gd name="T66" fmla="*/ 1103 w 1606"/>
              <a:gd name="T67" fmla="*/ 1430 h 1607"/>
              <a:gd name="T68" fmla="*/ 1387 w 1606"/>
              <a:gd name="T69" fmla="*/ 1179 h 1607"/>
              <a:gd name="T70" fmla="*/ 1446 w 1606"/>
              <a:gd name="T71" fmla="*/ 1071 h 1607"/>
              <a:gd name="T72" fmla="*/ 1287 w 1606"/>
              <a:gd name="T73" fmla="*/ 853 h 1607"/>
              <a:gd name="T74" fmla="*/ 1446 w 1606"/>
              <a:gd name="T75" fmla="*/ 1071 h 1607"/>
              <a:gd name="T76" fmla="*/ 1254 w 1606"/>
              <a:gd name="T77" fmla="*/ 535 h 1607"/>
              <a:gd name="T78" fmla="*/ 1496 w 1606"/>
              <a:gd name="T79" fmla="*/ 753 h 1607"/>
              <a:gd name="T80" fmla="*/ 1287 w 1606"/>
              <a:gd name="T81" fmla="*/ 753 h 16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606" h="1607">
                <a:moveTo>
                  <a:pt x="1605" y="753"/>
                </a:moveTo>
                <a:cubicBezTo>
                  <a:pt x="1580" y="352"/>
                  <a:pt x="1254" y="26"/>
                  <a:pt x="852" y="0"/>
                </a:cubicBezTo>
                <a:cubicBezTo>
                  <a:pt x="752" y="0"/>
                  <a:pt x="752" y="0"/>
                  <a:pt x="752" y="0"/>
                </a:cubicBezTo>
                <a:cubicBezTo>
                  <a:pt x="351" y="26"/>
                  <a:pt x="25" y="352"/>
                  <a:pt x="0" y="753"/>
                </a:cubicBezTo>
                <a:cubicBezTo>
                  <a:pt x="0" y="853"/>
                  <a:pt x="0" y="853"/>
                  <a:pt x="0" y="853"/>
                </a:cubicBezTo>
                <a:cubicBezTo>
                  <a:pt x="25" y="1255"/>
                  <a:pt x="351" y="1581"/>
                  <a:pt x="752" y="1606"/>
                </a:cubicBezTo>
                <a:cubicBezTo>
                  <a:pt x="852" y="1606"/>
                  <a:pt x="852" y="1606"/>
                  <a:pt x="852" y="1606"/>
                </a:cubicBezTo>
                <a:cubicBezTo>
                  <a:pt x="1254" y="1581"/>
                  <a:pt x="1580" y="1255"/>
                  <a:pt x="1605" y="853"/>
                </a:cubicBezTo>
                <a:cubicBezTo>
                  <a:pt x="1605" y="753"/>
                  <a:pt x="1605" y="753"/>
                  <a:pt x="1605" y="753"/>
                </a:cubicBezTo>
                <a:close/>
                <a:moveTo>
                  <a:pt x="501" y="176"/>
                </a:moveTo>
                <a:cubicBezTo>
                  <a:pt x="451" y="243"/>
                  <a:pt x="409" y="327"/>
                  <a:pt x="376" y="427"/>
                </a:cubicBezTo>
                <a:cubicBezTo>
                  <a:pt x="217" y="427"/>
                  <a:pt x="217" y="427"/>
                  <a:pt x="217" y="427"/>
                </a:cubicBezTo>
                <a:cubicBezTo>
                  <a:pt x="284" y="318"/>
                  <a:pt x="384" y="226"/>
                  <a:pt x="501" y="176"/>
                </a:cubicBezTo>
                <a:close/>
                <a:moveTo>
                  <a:pt x="158" y="535"/>
                </a:moveTo>
                <a:cubicBezTo>
                  <a:pt x="351" y="535"/>
                  <a:pt x="351" y="535"/>
                  <a:pt x="351" y="535"/>
                </a:cubicBezTo>
                <a:cubicBezTo>
                  <a:pt x="334" y="602"/>
                  <a:pt x="326" y="678"/>
                  <a:pt x="317" y="753"/>
                </a:cubicBezTo>
                <a:cubicBezTo>
                  <a:pt x="108" y="753"/>
                  <a:pt x="108" y="753"/>
                  <a:pt x="108" y="753"/>
                </a:cubicBezTo>
                <a:cubicBezTo>
                  <a:pt x="108" y="678"/>
                  <a:pt x="133" y="602"/>
                  <a:pt x="158" y="535"/>
                </a:cubicBezTo>
                <a:close/>
                <a:moveTo>
                  <a:pt x="108" y="853"/>
                </a:moveTo>
                <a:cubicBezTo>
                  <a:pt x="317" y="853"/>
                  <a:pt x="317" y="853"/>
                  <a:pt x="317" y="853"/>
                </a:cubicBezTo>
                <a:cubicBezTo>
                  <a:pt x="326" y="929"/>
                  <a:pt x="334" y="1004"/>
                  <a:pt x="351" y="1071"/>
                </a:cubicBezTo>
                <a:cubicBezTo>
                  <a:pt x="158" y="1071"/>
                  <a:pt x="158" y="1071"/>
                  <a:pt x="158" y="1071"/>
                </a:cubicBezTo>
                <a:cubicBezTo>
                  <a:pt x="133" y="1004"/>
                  <a:pt x="108" y="929"/>
                  <a:pt x="108" y="853"/>
                </a:cubicBezTo>
                <a:close/>
                <a:moveTo>
                  <a:pt x="217" y="1179"/>
                </a:moveTo>
                <a:cubicBezTo>
                  <a:pt x="376" y="1179"/>
                  <a:pt x="376" y="1179"/>
                  <a:pt x="376" y="1179"/>
                </a:cubicBezTo>
                <a:cubicBezTo>
                  <a:pt x="409" y="1280"/>
                  <a:pt x="451" y="1363"/>
                  <a:pt x="501" y="1430"/>
                </a:cubicBezTo>
                <a:cubicBezTo>
                  <a:pt x="384" y="1380"/>
                  <a:pt x="284" y="1288"/>
                  <a:pt x="217" y="1179"/>
                </a:cubicBezTo>
                <a:close/>
                <a:moveTo>
                  <a:pt x="752" y="1497"/>
                </a:moveTo>
                <a:cubicBezTo>
                  <a:pt x="635" y="1464"/>
                  <a:pt x="543" y="1346"/>
                  <a:pt x="484" y="1179"/>
                </a:cubicBezTo>
                <a:cubicBezTo>
                  <a:pt x="752" y="1179"/>
                  <a:pt x="752" y="1179"/>
                  <a:pt x="752" y="1179"/>
                </a:cubicBezTo>
                <a:lnTo>
                  <a:pt x="752" y="1497"/>
                </a:lnTo>
                <a:close/>
                <a:moveTo>
                  <a:pt x="752" y="1071"/>
                </a:moveTo>
                <a:cubicBezTo>
                  <a:pt x="459" y="1071"/>
                  <a:pt x="459" y="1071"/>
                  <a:pt x="459" y="1071"/>
                </a:cubicBezTo>
                <a:cubicBezTo>
                  <a:pt x="443" y="1004"/>
                  <a:pt x="434" y="929"/>
                  <a:pt x="426" y="853"/>
                </a:cubicBezTo>
                <a:cubicBezTo>
                  <a:pt x="752" y="853"/>
                  <a:pt x="752" y="853"/>
                  <a:pt x="752" y="853"/>
                </a:cubicBezTo>
                <a:lnTo>
                  <a:pt x="752" y="1071"/>
                </a:lnTo>
                <a:close/>
                <a:moveTo>
                  <a:pt x="752" y="753"/>
                </a:moveTo>
                <a:cubicBezTo>
                  <a:pt x="426" y="753"/>
                  <a:pt x="426" y="753"/>
                  <a:pt x="426" y="753"/>
                </a:cubicBezTo>
                <a:cubicBezTo>
                  <a:pt x="434" y="678"/>
                  <a:pt x="443" y="602"/>
                  <a:pt x="459" y="535"/>
                </a:cubicBezTo>
                <a:cubicBezTo>
                  <a:pt x="752" y="535"/>
                  <a:pt x="752" y="535"/>
                  <a:pt x="752" y="535"/>
                </a:cubicBezTo>
                <a:lnTo>
                  <a:pt x="752" y="753"/>
                </a:lnTo>
                <a:close/>
                <a:moveTo>
                  <a:pt x="752" y="427"/>
                </a:moveTo>
                <a:cubicBezTo>
                  <a:pt x="484" y="427"/>
                  <a:pt x="484" y="427"/>
                  <a:pt x="484" y="427"/>
                </a:cubicBezTo>
                <a:cubicBezTo>
                  <a:pt x="543" y="260"/>
                  <a:pt x="635" y="142"/>
                  <a:pt x="752" y="109"/>
                </a:cubicBezTo>
                <a:lnTo>
                  <a:pt x="752" y="427"/>
                </a:lnTo>
                <a:close/>
                <a:moveTo>
                  <a:pt x="1387" y="427"/>
                </a:moveTo>
                <a:cubicBezTo>
                  <a:pt x="1229" y="427"/>
                  <a:pt x="1229" y="427"/>
                  <a:pt x="1229" y="427"/>
                </a:cubicBezTo>
                <a:cubicBezTo>
                  <a:pt x="1195" y="327"/>
                  <a:pt x="1153" y="243"/>
                  <a:pt x="1103" y="176"/>
                </a:cubicBezTo>
                <a:cubicBezTo>
                  <a:pt x="1220" y="226"/>
                  <a:pt x="1320" y="318"/>
                  <a:pt x="1387" y="427"/>
                </a:cubicBezTo>
                <a:close/>
                <a:moveTo>
                  <a:pt x="852" y="109"/>
                </a:moveTo>
                <a:cubicBezTo>
                  <a:pt x="969" y="142"/>
                  <a:pt x="1061" y="260"/>
                  <a:pt x="1120" y="427"/>
                </a:cubicBezTo>
                <a:cubicBezTo>
                  <a:pt x="852" y="427"/>
                  <a:pt x="852" y="427"/>
                  <a:pt x="852" y="427"/>
                </a:cubicBezTo>
                <a:lnTo>
                  <a:pt x="852" y="109"/>
                </a:lnTo>
                <a:close/>
                <a:moveTo>
                  <a:pt x="852" y="535"/>
                </a:moveTo>
                <a:cubicBezTo>
                  <a:pt x="1153" y="535"/>
                  <a:pt x="1153" y="535"/>
                  <a:pt x="1153" y="535"/>
                </a:cubicBezTo>
                <a:cubicBezTo>
                  <a:pt x="1162" y="602"/>
                  <a:pt x="1170" y="678"/>
                  <a:pt x="1178" y="753"/>
                </a:cubicBezTo>
                <a:cubicBezTo>
                  <a:pt x="852" y="753"/>
                  <a:pt x="852" y="753"/>
                  <a:pt x="852" y="753"/>
                </a:cubicBezTo>
                <a:lnTo>
                  <a:pt x="852" y="535"/>
                </a:lnTo>
                <a:close/>
                <a:moveTo>
                  <a:pt x="852" y="853"/>
                </a:moveTo>
                <a:cubicBezTo>
                  <a:pt x="1178" y="853"/>
                  <a:pt x="1178" y="853"/>
                  <a:pt x="1178" y="853"/>
                </a:cubicBezTo>
                <a:cubicBezTo>
                  <a:pt x="1170" y="929"/>
                  <a:pt x="1162" y="1004"/>
                  <a:pt x="1153" y="1071"/>
                </a:cubicBezTo>
                <a:cubicBezTo>
                  <a:pt x="852" y="1071"/>
                  <a:pt x="852" y="1071"/>
                  <a:pt x="852" y="1071"/>
                </a:cubicBezTo>
                <a:lnTo>
                  <a:pt x="852" y="853"/>
                </a:lnTo>
                <a:close/>
                <a:moveTo>
                  <a:pt x="852" y="1497"/>
                </a:moveTo>
                <a:cubicBezTo>
                  <a:pt x="852" y="1179"/>
                  <a:pt x="852" y="1179"/>
                  <a:pt x="852" y="1179"/>
                </a:cubicBezTo>
                <a:cubicBezTo>
                  <a:pt x="1120" y="1179"/>
                  <a:pt x="1120" y="1179"/>
                  <a:pt x="1120" y="1179"/>
                </a:cubicBezTo>
                <a:cubicBezTo>
                  <a:pt x="1061" y="1346"/>
                  <a:pt x="969" y="1464"/>
                  <a:pt x="852" y="1497"/>
                </a:cubicBezTo>
                <a:close/>
                <a:moveTo>
                  <a:pt x="1103" y="1430"/>
                </a:moveTo>
                <a:cubicBezTo>
                  <a:pt x="1153" y="1363"/>
                  <a:pt x="1195" y="1280"/>
                  <a:pt x="1229" y="1179"/>
                </a:cubicBezTo>
                <a:cubicBezTo>
                  <a:pt x="1387" y="1179"/>
                  <a:pt x="1387" y="1179"/>
                  <a:pt x="1387" y="1179"/>
                </a:cubicBezTo>
                <a:cubicBezTo>
                  <a:pt x="1320" y="1288"/>
                  <a:pt x="1220" y="1380"/>
                  <a:pt x="1103" y="1430"/>
                </a:cubicBezTo>
                <a:close/>
                <a:moveTo>
                  <a:pt x="1446" y="1071"/>
                </a:moveTo>
                <a:cubicBezTo>
                  <a:pt x="1254" y="1071"/>
                  <a:pt x="1254" y="1071"/>
                  <a:pt x="1254" y="1071"/>
                </a:cubicBezTo>
                <a:cubicBezTo>
                  <a:pt x="1270" y="1004"/>
                  <a:pt x="1279" y="929"/>
                  <a:pt x="1287" y="853"/>
                </a:cubicBezTo>
                <a:cubicBezTo>
                  <a:pt x="1496" y="853"/>
                  <a:pt x="1496" y="853"/>
                  <a:pt x="1496" y="853"/>
                </a:cubicBezTo>
                <a:cubicBezTo>
                  <a:pt x="1496" y="929"/>
                  <a:pt x="1471" y="1004"/>
                  <a:pt x="1446" y="1071"/>
                </a:cubicBezTo>
                <a:close/>
                <a:moveTo>
                  <a:pt x="1287" y="753"/>
                </a:moveTo>
                <a:cubicBezTo>
                  <a:pt x="1279" y="678"/>
                  <a:pt x="1270" y="602"/>
                  <a:pt x="1254" y="535"/>
                </a:cubicBezTo>
                <a:cubicBezTo>
                  <a:pt x="1446" y="535"/>
                  <a:pt x="1446" y="535"/>
                  <a:pt x="1446" y="535"/>
                </a:cubicBezTo>
                <a:cubicBezTo>
                  <a:pt x="1471" y="602"/>
                  <a:pt x="1496" y="678"/>
                  <a:pt x="1496" y="753"/>
                </a:cubicBezTo>
                <a:lnTo>
                  <a:pt x="1287" y="753"/>
                </a:lnTo>
                <a:close/>
                <a:moveTo>
                  <a:pt x="1287" y="753"/>
                </a:moveTo>
                <a:lnTo>
                  <a:pt x="1287" y="753"/>
                </a:lnTo>
                <a:close/>
              </a:path>
            </a:pathLst>
          </a:custGeom>
          <a:solidFill>
            <a:schemeClr val="bg1"/>
          </a:solidFill>
          <a:ln>
            <a:noFill/>
          </a:ln>
          <a:effectLst/>
        </p:spPr>
        <p:txBody>
          <a:bodyPr wrap="none" lIns="130044" tIns="65021" rIns="130044" bIns="65021" anchor="ctr"/>
          <a:lstStyle/>
          <a:p>
            <a:pPr>
              <a:defRPr/>
            </a:pPr>
            <a:endParaRPr lang="en-US" sz="2025" dirty="0">
              <a:solidFill>
                <a:schemeClr val="accent6">
                  <a:lumMod val="10000"/>
                </a:schemeClr>
              </a:solidFill>
              <a:latin typeface="Calibri Light" panose="020F0302020204030204"/>
              <a:ea typeface="宋体" panose="02010600030101010101" pitchFamily="2" charset="-122"/>
            </a:endParaRPr>
          </a:p>
        </p:txBody>
      </p:sp>
      <p:sp>
        <p:nvSpPr>
          <p:cNvPr id="20" name="Teardrop 269"/>
          <p:cNvSpPr/>
          <p:nvPr/>
        </p:nvSpPr>
        <p:spPr bwMode="auto">
          <a:xfrm rot="8100000">
            <a:off x="9373711" y="4694045"/>
            <a:ext cx="510781" cy="510914"/>
          </a:xfrm>
          <a:prstGeom prst="teardrop">
            <a:avLst/>
          </a:prstGeom>
          <a:solidFill>
            <a:srgbClr val="6DC131"/>
          </a:solidFill>
          <a:ln>
            <a:noFill/>
          </a:ln>
        </p:spPr>
        <p:style>
          <a:lnRef idx="2">
            <a:schemeClr val="accent1">
              <a:shade val="50000"/>
            </a:schemeClr>
          </a:lnRef>
          <a:fillRef idx="1">
            <a:schemeClr val="accent1"/>
          </a:fillRef>
          <a:effectRef idx="0">
            <a:schemeClr val="accent1"/>
          </a:effectRef>
          <a:fontRef idx="minor">
            <a:schemeClr val="lt1"/>
          </a:fontRef>
        </p:style>
        <p:txBody>
          <a:bodyPr lIns="130044" tIns="65021" rIns="130044" bIns="65021" anchor="ctr"/>
          <a:lstStyle/>
          <a:p>
            <a:pPr algn="ctr"/>
            <a:endParaRPr lang="en-US" sz="2025" dirty="0">
              <a:solidFill>
                <a:schemeClr val="accent6">
                  <a:lumMod val="10000"/>
                </a:schemeClr>
              </a:solidFill>
              <a:latin typeface="Calibri Light" panose="020F0302020204030204"/>
            </a:endParaRPr>
          </a:p>
        </p:txBody>
      </p:sp>
      <p:sp>
        <p:nvSpPr>
          <p:cNvPr id="21" name="文本框 20"/>
          <p:cNvSpPr txBox="1"/>
          <p:nvPr/>
        </p:nvSpPr>
        <p:spPr>
          <a:xfrm>
            <a:off x="1164875" y="1916658"/>
            <a:ext cx="2329318" cy="593945"/>
          </a:xfrm>
          <a:prstGeom prst="rect">
            <a:avLst/>
          </a:prstGeom>
          <a:noFill/>
        </p:spPr>
        <p:txBody>
          <a:bodyPr wrap="square" rtlCol="0">
            <a:spAutoFit/>
          </a:bodyPr>
          <a:lstStyle/>
          <a:p>
            <a:pPr algn="ctr">
              <a:lnSpc>
                <a:spcPct val="125000"/>
              </a:lnSpc>
            </a:pPr>
            <a:r>
              <a:rPr lang="zh-CN" altLang="en-US" sz="1400" dirty="0">
                <a:solidFill>
                  <a:schemeClr val="accent6">
                    <a:lumMod val="10000"/>
                  </a:schemeClr>
                </a:solidFill>
                <a:latin typeface="黑体-简" panose="02000000000000000000" charset="-122"/>
                <a:ea typeface="黑体-简" panose="02000000000000000000" charset="-122"/>
              </a:rPr>
              <a:t>提高政务数据的科学性、准确性、时效性</a:t>
            </a:r>
            <a:endParaRPr lang="zh-CN" altLang="zh-CN" sz="1400" dirty="0">
              <a:solidFill>
                <a:schemeClr val="accent6">
                  <a:lumMod val="10000"/>
                </a:schemeClr>
              </a:solidFill>
              <a:latin typeface="黑体-简" panose="02000000000000000000" charset="-122"/>
              <a:ea typeface="黑体-简" panose="02000000000000000000" charset="-122"/>
            </a:endParaRPr>
          </a:p>
        </p:txBody>
      </p:sp>
      <p:sp>
        <p:nvSpPr>
          <p:cNvPr id="22" name="文本框 21"/>
          <p:cNvSpPr txBox="1"/>
          <p:nvPr/>
        </p:nvSpPr>
        <p:spPr>
          <a:xfrm>
            <a:off x="1164875" y="3559216"/>
            <a:ext cx="2329318" cy="324641"/>
          </a:xfrm>
          <a:prstGeom prst="rect">
            <a:avLst/>
          </a:prstGeom>
          <a:noFill/>
        </p:spPr>
        <p:txBody>
          <a:bodyPr wrap="square" rtlCol="0">
            <a:spAutoFit/>
          </a:bodyPr>
          <a:lstStyle/>
          <a:p>
            <a:pPr algn="ctr">
              <a:lnSpc>
                <a:spcPct val="125000"/>
              </a:lnSpc>
            </a:pPr>
            <a:r>
              <a:rPr lang="zh-CN" altLang="en-US" sz="1400" dirty="0">
                <a:solidFill>
                  <a:schemeClr val="accent6">
                    <a:lumMod val="10000"/>
                  </a:schemeClr>
                </a:solidFill>
                <a:latin typeface="黑体-简" panose="02000000000000000000" charset="-122"/>
                <a:ea typeface="黑体-简" panose="02000000000000000000" charset="-122"/>
              </a:rPr>
              <a:t>制定政务数据开放目录</a:t>
            </a:r>
            <a:endParaRPr lang="zh-CN" altLang="en-US" sz="1400" dirty="0">
              <a:solidFill>
                <a:schemeClr val="accent6">
                  <a:lumMod val="10000"/>
                </a:schemeClr>
              </a:solidFill>
              <a:latin typeface="黑体-简" panose="02000000000000000000" charset="-122"/>
              <a:ea typeface="黑体-简" panose="02000000000000000000" charset="-122"/>
            </a:endParaRPr>
          </a:p>
        </p:txBody>
      </p:sp>
      <p:sp>
        <p:nvSpPr>
          <p:cNvPr id="23" name="文本框 22"/>
          <p:cNvSpPr txBox="1"/>
          <p:nvPr/>
        </p:nvSpPr>
        <p:spPr>
          <a:xfrm>
            <a:off x="1002842" y="5290344"/>
            <a:ext cx="2568576" cy="324641"/>
          </a:xfrm>
          <a:prstGeom prst="rect">
            <a:avLst/>
          </a:prstGeom>
          <a:noFill/>
        </p:spPr>
        <p:txBody>
          <a:bodyPr wrap="square" rtlCol="0">
            <a:spAutoFit/>
          </a:bodyPr>
          <a:lstStyle/>
          <a:p>
            <a:pPr algn="ctr">
              <a:lnSpc>
                <a:spcPct val="125000"/>
              </a:lnSpc>
            </a:pPr>
            <a:r>
              <a:rPr lang="zh-CN" altLang="en-US" sz="1400" dirty="0">
                <a:solidFill>
                  <a:schemeClr val="accent6">
                    <a:lumMod val="10000"/>
                  </a:schemeClr>
                </a:solidFill>
                <a:latin typeface="黑体-简" panose="02000000000000000000" charset="-122"/>
                <a:ea typeface="黑体-简" panose="02000000000000000000" charset="-122"/>
              </a:rPr>
              <a:t>构建统一的政务数据开放平台</a:t>
            </a:r>
            <a:endParaRPr lang="zh-CN" altLang="en-US" sz="1400" dirty="0">
              <a:solidFill>
                <a:schemeClr val="accent6">
                  <a:lumMod val="10000"/>
                </a:schemeClr>
              </a:solidFill>
              <a:latin typeface="黑体-简" panose="02000000000000000000" charset="-122"/>
              <a:ea typeface="黑体-简" panose="02000000000000000000" charset="-122"/>
            </a:endParaRPr>
          </a:p>
        </p:txBody>
      </p:sp>
      <p:sp>
        <p:nvSpPr>
          <p:cNvPr id="24" name="文本框 23"/>
          <p:cNvSpPr txBox="1"/>
          <p:nvPr/>
        </p:nvSpPr>
        <p:spPr>
          <a:xfrm>
            <a:off x="8458549" y="1916658"/>
            <a:ext cx="2704751" cy="593945"/>
          </a:xfrm>
          <a:prstGeom prst="rect">
            <a:avLst/>
          </a:prstGeom>
          <a:noFill/>
        </p:spPr>
        <p:txBody>
          <a:bodyPr wrap="square" rtlCol="0">
            <a:spAutoFit/>
          </a:bodyPr>
          <a:lstStyle/>
          <a:p>
            <a:pPr algn="ctr">
              <a:lnSpc>
                <a:spcPct val="125000"/>
              </a:lnSpc>
            </a:pPr>
            <a:r>
              <a:rPr lang="zh-CN" altLang="en-US" sz="1400" dirty="0">
                <a:solidFill>
                  <a:schemeClr val="accent6">
                    <a:lumMod val="10000"/>
                  </a:schemeClr>
                </a:solidFill>
                <a:latin typeface="黑体-简" panose="02000000000000000000" charset="-122"/>
                <a:ea typeface="黑体-简" panose="02000000000000000000" charset="-122"/>
              </a:rPr>
              <a:t>收集数据和使用数据应合法合规，对个人隐私、商密依法保密</a:t>
            </a:r>
            <a:endParaRPr lang="zh-CN" altLang="en-US" sz="1400" dirty="0">
              <a:solidFill>
                <a:schemeClr val="accent6">
                  <a:lumMod val="10000"/>
                </a:schemeClr>
              </a:solidFill>
              <a:latin typeface="黑体-简" panose="02000000000000000000" charset="-122"/>
              <a:ea typeface="黑体-简" panose="02000000000000000000" charset="-122"/>
            </a:endParaRPr>
          </a:p>
        </p:txBody>
      </p:sp>
      <p:sp>
        <p:nvSpPr>
          <p:cNvPr id="25" name="文本框 24"/>
          <p:cNvSpPr txBox="1"/>
          <p:nvPr/>
        </p:nvSpPr>
        <p:spPr>
          <a:xfrm>
            <a:off x="8458550" y="3559216"/>
            <a:ext cx="2329318" cy="593945"/>
          </a:xfrm>
          <a:prstGeom prst="rect">
            <a:avLst/>
          </a:prstGeom>
          <a:noFill/>
        </p:spPr>
        <p:txBody>
          <a:bodyPr wrap="square" rtlCol="0">
            <a:spAutoFit/>
          </a:bodyPr>
          <a:lstStyle/>
          <a:p>
            <a:pPr algn="ctr">
              <a:lnSpc>
                <a:spcPct val="125000"/>
              </a:lnSpc>
            </a:pPr>
            <a:r>
              <a:rPr lang="zh-CN" altLang="en-US" sz="1400" dirty="0">
                <a:solidFill>
                  <a:schemeClr val="accent6">
                    <a:lumMod val="10000"/>
                  </a:schemeClr>
                </a:solidFill>
                <a:latin typeface="黑体-简" panose="02000000000000000000" charset="-122"/>
                <a:ea typeface="黑体-简" panose="02000000000000000000" charset="-122"/>
              </a:rPr>
              <a:t>建立健全数据安全管理制度，落实数据安全保护责任</a:t>
            </a:r>
            <a:endParaRPr lang="zh-CN" altLang="en-US" sz="1400" dirty="0">
              <a:solidFill>
                <a:schemeClr val="accent6">
                  <a:lumMod val="10000"/>
                </a:schemeClr>
              </a:solidFill>
              <a:latin typeface="黑体-简" panose="02000000000000000000" charset="-122"/>
              <a:ea typeface="黑体-简" panose="02000000000000000000" charset="-122"/>
            </a:endParaRPr>
          </a:p>
        </p:txBody>
      </p:sp>
      <p:sp>
        <p:nvSpPr>
          <p:cNvPr id="26" name="文本框 25"/>
          <p:cNvSpPr txBox="1"/>
          <p:nvPr/>
        </p:nvSpPr>
        <p:spPr>
          <a:xfrm>
            <a:off x="8458550" y="5287570"/>
            <a:ext cx="2329318" cy="324641"/>
          </a:xfrm>
          <a:prstGeom prst="rect">
            <a:avLst/>
          </a:prstGeom>
          <a:noFill/>
        </p:spPr>
        <p:txBody>
          <a:bodyPr wrap="square" rtlCol="0">
            <a:spAutoFit/>
          </a:bodyPr>
          <a:lstStyle/>
          <a:p>
            <a:pPr algn="ctr">
              <a:lnSpc>
                <a:spcPct val="125000"/>
              </a:lnSpc>
            </a:pPr>
            <a:r>
              <a:rPr lang="zh-CN" altLang="en-US" sz="1400" dirty="0">
                <a:solidFill>
                  <a:schemeClr val="accent6">
                    <a:lumMod val="10000"/>
                  </a:schemeClr>
                </a:solidFill>
                <a:latin typeface="黑体-简" panose="02000000000000000000" charset="-122"/>
                <a:ea typeface="黑体-简" panose="02000000000000000000" charset="-122"/>
              </a:rPr>
              <a:t>第三方委托安全的监管</a:t>
            </a:r>
            <a:endParaRPr lang="zh-CN" altLang="en-US" sz="1400" dirty="0">
              <a:solidFill>
                <a:schemeClr val="accent6">
                  <a:lumMod val="10000"/>
                </a:schemeClr>
              </a:solidFill>
              <a:latin typeface="黑体-简" panose="02000000000000000000" charset="-122"/>
              <a:ea typeface="黑体-简" panose="02000000000000000000" charset="-122"/>
            </a:endParaRPr>
          </a:p>
        </p:txBody>
      </p:sp>
      <p:sp>
        <p:nvSpPr>
          <p:cNvPr id="27" name="文本框 26"/>
          <p:cNvSpPr txBox="1"/>
          <p:nvPr/>
        </p:nvSpPr>
        <p:spPr>
          <a:xfrm>
            <a:off x="4425497" y="2857825"/>
            <a:ext cx="1290997" cy="1077987"/>
          </a:xfrm>
          <a:prstGeom prst="rect">
            <a:avLst/>
          </a:prstGeom>
          <a:noFill/>
        </p:spPr>
        <p:txBody>
          <a:bodyPr wrap="square" rtlCol="0">
            <a:spAutoFit/>
          </a:bodyPr>
          <a:lstStyle/>
          <a:p>
            <a:r>
              <a:rPr lang="zh-CN" altLang="en-US" sz="2135" b="1" dirty="0">
                <a:solidFill>
                  <a:schemeClr val="bg1"/>
                </a:solidFill>
              </a:rPr>
              <a:t>国家推进政务数据开放利用</a:t>
            </a:r>
            <a:endParaRPr lang="zh-CN" altLang="en-US" sz="2135" b="1" dirty="0">
              <a:solidFill>
                <a:schemeClr val="bg1"/>
              </a:solidFill>
            </a:endParaRPr>
          </a:p>
        </p:txBody>
      </p:sp>
      <p:sp>
        <p:nvSpPr>
          <p:cNvPr id="28" name="文本框 27"/>
          <p:cNvSpPr txBox="1"/>
          <p:nvPr/>
        </p:nvSpPr>
        <p:spPr>
          <a:xfrm>
            <a:off x="6107623" y="2983091"/>
            <a:ext cx="1290997" cy="749436"/>
          </a:xfrm>
          <a:prstGeom prst="rect">
            <a:avLst/>
          </a:prstGeom>
          <a:noFill/>
        </p:spPr>
        <p:txBody>
          <a:bodyPr wrap="square" rtlCol="0">
            <a:spAutoFit/>
          </a:bodyPr>
          <a:lstStyle/>
          <a:p>
            <a:r>
              <a:rPr lang="zh-CN" altLang="en-US" sz="2135" b="1" dirty="0">
                <a:solidFill>
                  <a:schemeClr val="bg1"/>
                </a:solidFill>
              </a:rPr>
              <a:t>对国家机关的要求</a:t>
            </a:r>
            <a:endParaRPr lang="zh-CN" altLang="en-US" sz="2135" b="1" dirty="0">
              <a:solidFill>
                <a:schemeClr val="bg1"/>
              </a:solidFill>
            </a:endParaRPr>
          </a:p>
        </p:txBody>
      </p:sp>
      <p:pic>
        <p:nvPicPr>
          <p:cNvPr id="29" name="图片 28" descr="数据库 (1)"/>
          <p:cNvPicPr>
            <a:picLocks noChangeAspect="1"/>
          </p:cNvPicPr>
          <p:nvPr/>
        </p:nvPicPr>
        <p:blipFill>
          <a:blip r:embed="rId1"/>
          <a:stretch>
            <a:fillRect/>
          </a:stretch>
        </p:blipFill>
        <p:spPr>
          <a:xfrm>
            <a:off x="2095500" y="1346574"/>
            <a:ext cx="439589" cy="439589"/>
          </a:xfrm>
          <a:prstGeom prst="rect">
            <a:avLst/>
          </a:prstGeom>
        </p:spPr>
      </p:pic>
      <p:pic>
        <p:nvPicPr>
          <p:cNvPr id="30" name="图片 29" descr="C:\Users\loft\Desktop\12324\数据库结构检查.png数据库结构检查"/>
          <p:cNvPicPr>
            <a:picLocks noChangeAspect="1"/>
          </p:cNvPicPr>
          <p:nvPr/>
        </p:nvPicPr>
        <p:blipFill>
          <a:blip r:embed="rId2"/>
          <a:srcRect/>
          <a:stretch>
            <a:fillRect/>
          </a:stretch>
        </p:blipFill>
        <p:spPr>
          <a:xfrm>
            <a:off x="9469120" y="1407407"/>
            <a:ext cx="360341" cy="361019"/>
          </a:xfrm>
          <a:prstGeom prst="rect">
            <a:avLst/>
          </a:prstGeom>
        </p:spPr>
      </p:pic>
      <p:pic>
        <p:nvPicPr>
          <p:cNvPr id="31" name="图片 30" descr="报表分析"/>
          <p:cNvPicPr>
            <a:picLocks noChangeAspect="1"/>
          </p:cNvPicPr>
          <p:nvPr/>
        </p:nvPicPr>
        <p:blipFill>
          <a:blip r:embed="rId3"/>
          <a:stretch>
            <a:fillRect/>
          </a:stretch>
        </p:blipFill>
        <p:spPr>
          <a:xfrm>
            <a:off x="2198624" y="3125886"/>
            <a:ext cx="270933" cy="270933"/>
          </a:xfrm>
          <a:prstGeom prst="rect">
            <a:avLst/>
          </a:prstGeom>
        </p:spPr>
      </p:pic>
      <p:pic>
        <p:nvPicPr>
          <p:cNvPr id="32" name="图片 31" descr="集群1"/>
          <p:cNvPicPr>
            <a:picLocks noChangeAspect="1"/>
          </p:cNvPicPr>
          <p:nvPr/>
        </p:nvPicPr>
        <p:blipFill>
          <a:blip r:embed="rId4"/>
          <a:stretch>
            <a:fillRect/>
          </a:stretch>
        </p:blipFill>
        <p:spPr>
          <a:xfrm>
            <a:off x="2143294" y="4771679"/>
            <a:ext cx="344085" cy="344085"/>
          </a:xfrm>
          <a:prstGeom prst="rect">
            <a:avLst/>
          </a:prstGeom>
        </p:spPr>
      </p:pic>
      <p:pic>
        <p:nvPicPr>
          <p:cNvPr id="33" name="图片 32" descr="对比"/>
          <p:cNvPicPr>
            <a:picLocks noChangeAspect="1"/>
          </p:cNvPicPr>
          <p:nvPr/>
        </p:nvPicPr>
        <p:blipFill>
          <a:blip r:embed="rId5"/>
          <a:stretch>
            <a:fillRect/>
          </a:stretch>
        </p:blipFill>
        <p:spPr>
          <a:xfrm>
            <a:off x="9494012" y="4819262"/>
            <a:ext cx="270933" cy="270933"/>
          </a:xfrm>
          <a:prstGeom prst="rect">
            <a:avLst/>
          </a:prstGeom>
        </p:spPr>
      </p:pic>
      <p:sp>
        <p:nvSpPr>
          <p:cNvPr id="34" name="文本框 33"/>
          <p:cNvSpPr txBox="1"/>
          <p:nvPr/>
        </p:nvSpPr>
        <p:spPr>
          <a:xfrm>
            <a:off x="3519001" y="5410326"/>
            <a:ext cx="5177243" cy="954107"/>
          </a:xfrm>
          <a:prstGeom prst="rect">
            <a:avLst/>
          </a:prstGeom>
          <a:noFill/>
        </p:spPr>
        <p:txBody>
          <a:bodyPr wrap="square">
            <a:spAutoFit/>
          </a:bodyPr>
          <a:lstStyle/>
          <a:p>
            <a:pPr algn="ctr"/>
            <a:r>
              <a:rPr lang="zh-CN" altLang="zh-CN" sz="2800" b="1" dirty="0">
                <a:ln w="6600">
                  <a:solidFill>
                    <a:schemeClr val="accent2"/>
                  </a:solidFill>
                  <a:prstDash val="solid"/>
                </a:ln>
                <a:solidFill>
                  <a:srgbClr val="FFFFFF"/>
                </a:solidFill>
                <a:effectLst>
                  <a:outerShdw dist="38100" dir="2700000" algn="tl" rotWithShape="0">
                    <a:schemeClr val="accent2"/>
                  </a:outerShdw>
                </a:effectLst>
                <a:latin typeface="+mj-ea"/>
                <a:ea typeface="+mj-ea"/>
                <a:cs typeface="Times New Roman" panose="02020603050405020304" pitchFamily="18" charset="0"/>
              </a:rPr>
              <a:t>公正、公平、便民</a:t>
            </a:r>
            <a:r>
              <a:rPr lang="zh-CN" altLang="en-US" sz="2800" b="1" dirty="0">
                <a:ln w="6600">
                  <a:solidFill>
                    <a:schemeClr val="accent2"/>
                  </a:solidFill>
                  <a:prstDash val="solid"/>
                </a:ln>
                <a:solidFill>
                  <a:srgbClr val="FFFFFF"/>
                </a:solidFill>
                <a:effectLst>
                  <a:outerShdw dist="38100" dir="2700000" algn="tl" rotWithShape="0">
                    <a:schemeClr val="accent2"/>
                  </a:outerShdw>
                </a:effectLst>
                <a:latin typeface="+mj-ea"/>
                <a:ea typeface="+mj-ea"/>
                <a:cs typeface="Times New Roman" panose="02020603050405020304" pitchFamily="18" charset="0"/>
              </a:rPr>
              <a:t>的</a:t>
            </a:r>
            <a:r>
              <a:rPr lang="zh-CN" altLang="zh-CN" sz="2800" b="1" dirty="0">
                <a:ln w="6600">
                  <a:solidFill>
                    <a:schemeClr val="accent2"/>
                  </a:solidFill>
                  <a:prstDash val="solid"/>
                </a:ln>
                <a:solidFill>
                  <a:srgbClr val="FFFFFF"/>
                </a:solidFill>
                <a:effectLst>
                  <a:outerShdw dist="38100" dir="2700000" algn="tl" rotWithShape="0">
                    <a:schemeClr val="accent2"/>
                  </a:outerShdw>
                </a:effectLst>
                <a:latin typeface="+mj-ea"/>
                <a:ea typeface="+mj-ea"/>
                <a:cs typeface="Times New Roman" panose="02020603050405020304" pitchFamily="18" charset="0"/>
              </a:rPr>
              <a:t>原则</a:t>
            </a:r>
            <a:endParaRPr lang="en-US" altLang="zh-CN" sz="2800" b="1" dirty="0">
              <a:ln w="6600">
                <a:solidFill>
                  <a:schemeClr val="accent2"/>
                </a:solidFill>
                <a:prstDash val="solid"/>
              </a:ln>
              <a:solidFill>
                <a:srgbClr val="FFFFFF"/>
              </a:solidFill>
              <a:effectLst>
                <a:outerShdw dist="38100" dir="2700000" algn="tl" rotWithShape="0">
                  <a:schemeClr val="accent2"/>
                </a:outerShdw>
              </a:effectLst>
              <a:latin typeface="+mj-ea"/>
              <a:ea typeface="+mj-ea"/>
              <a:cs typeface="Times New Roman" panose="02020603050405020304" pitchFamily="18" charset="0"/>
            </a:endParaRPr>
          </a:p>
          <a:p>
            <a:pPr algn="ctr"/>
            <a:r>
              <a:rPr lang="zh-CN" altLang="zh-CN" sz="2800" b="1" dirty="0">
                <a:ln w="6600">
                  <a:solidFill>
                    <a:schemeClr val="accent2"/>
                  </a:solidFill>
                  <a:prstDash val="solid"/>
                </a:ln>
                <a:solidFill>
                  <a:srgbClr val="FFFFFF"/>
                </a:solidFill>
                <a:effectLst>
                  <a:outerShdw dist="38100" dir="2700000" algn="tl" rotWithShape="0">
                    <a:schemeClr val="accent2"/>
                  </a:outerShdw>
                </a:effectLst>
                <a:latin typeface="+mj-ea"/>
                <a:ea typeface="+mj-ea"/>
                <a:cs typeface="Times New Roman" panose="02020603050405020304" pitchFamily="18" charset="0"/>
              </a:rPr>
              <a:t>及时、准确的公开政务数据</a:t>
            </a:r>
            <a:endParaRPr lang="zh-CN" altLang="en-US" sz="2800" b="1" dirty="0">
              <a:ln w="6600">
                <a:solidFill>
                  <a:schemeClr val="accent2"/>
                </a:solidFill>
                <a:prstDash val="solid"/>
              </a:ln>
              <a:solidFill>
                <a:srgbClr val="FFFFFF"/>
              </a:solidFill>
              <a:effectLst>
                <a:outerShdw dist="38100" dir="2700000" algn="tl" rotWithShape="0">
                  <a:schemeClr val="accent2"/>
                </a:outerShdw>
              </a:effectLst>
              <a:latin typeface="+mj-ea"/>
              <a:ea typeface="+mj-ea"/>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zh-CN" altLang="en-US" dirty="0"/>
              <a:t>部分解读</a:t>
            </a:r>
            <a:r>
              <a:rPr lang="en-US" altLang="zh-CN" dirty="0"/>
              <a:t>-</a:t>
            </a:r>
            <a:r>
              <a:rPr lang="zh-CN" altLang="en-US" dirty="0"/>
              <a:t>推进政务数据开放利用</a:t>
            </a:r>
            <a:endParaRPr lang="zh-CN" altLang="en-US" dirty="0"/>
          </a:p>
        </p:txBody>
      </p:sp>
      <p:sp>
        <p:nvSpPr>
          <p:cNvPr id="10" name="文本框 9"/>
          <p:cNvSpPr txBox="1"/>
          <p:nvPr/>
        </p:nvSpPr>
        <p:spPr>
          <a:xfrm>
            <a:off x="892627" y="1390082"/>
            <a:ext cx="10254343" cy="2535951"/>
          </a:xfrm>
          <a:prstGeom prst="rect">
            <a:avLst/>
          </a:prstGeom>
          <a:noFill/>
        </p:spPr>
        <p:txBody>
          <a:bodyPr wrap="square">
            <a:spAutoFit/>
          </a:bodyPr>
          <a:lstStyle/>
          <a:p>
            <a:pPr>
              <a:lnSpc>
                <a:spcPct val="150000"/>
              </a:lnSpc>
            </a:pPr>
            <a:r>
              <a:rPr lang="zh-CN" altLang="en-US" b="1" dirty="0">
                <a:latin typeface="+mj-ea"/>
                <a:ea typeface="+mj-ea"/>
              </a:rPr>
              <a:t>第三十七条 第四十二条　</a:t>
            </a:r>
            <a:r>
              <a:rPr lang="zh-CN" altLang="en-US" dirty="0">
                <a:latin typeface="+mj-ea"/>
                <a:ea typeface="+mj-ea"/>
              </a:rPr>
              <a:t>提高政务数据的科学性，准确性，时效性；制定政务数据开放目录，构建统一规范，互联互通，安全可控的政务数据开放平台</a:t>
            </a:r>
            <a:endParaRPr lang="zh-CN" altLang="en-US" dirty="0">
              <a:latin typeface="+mj-ea"/>
              <a:ea typeface="+mj-ea"/>
            </a:endParaRPr>
          </a:p>
          <a:p>
            <a:pPr>
              <a:lnSpc>
                <a:spcPct val="150000"/>
              </a:lnSpc>
            </a:pPr>
            <a:endParaRPr lang="en-US" altLang="zh-CN" dirty="0"/>
          </a:p>
          <a:p>
            <a:pPr>
              <a:lnSpc>
                <a:spcPct val="150000"/>
              </a:lnSpc>
            </a:pPr>
            <a:r>
              <a:rPr lang="zh-CN" altLang="en-US" dirty="0"/>
              <a:t>解读：依照</a:t>
            </a:r>
            <a:r>
              <a:rPr lang="en-US" altLang="zh-CN" dirty="0"/>
              <a:t>GB/T 39477《</a:t>
            </a:r>
            <a:r>
              <a:rPr lang="zh-CN" altLang="en-US" dirty="0"/>
              <a:t>信息安全技术 政务信息共享 数据安全技术要求</a:t>
            </a:r>
            <a:r>
              <a:rPr lang="en-US" altLang="zh-CN" dirty="0"/>
              <a:t>》</a:t>
            </a:r>
            <a:r>
              <a:rPr lang="zh-CN" altLang="en-US" dirty="0"/>
              <a:t>，对政务信息共享安全框架、数据安全技术要求、基础设施安全技术要求三部分进行安全体系建设，增强政务信息共享交换的数据安全保障能力。</a:t>
            </a:r>
            <a:endParaRPr lang="zh-CN" altLang="en-US" dirty="0"/>
          </a:p>
        </p:txBody>
      </p:sp>
      <p:cxnSp>
        <p:nvCxnSpPr>
          <p:cNvPr id="11" name="直接连接符 10"/>
          <p:cNvCxnSpPr/>
          <p:nvPr/>
        </p:nvCxnSpPr>
        <p:spPr>
          <a:xfrm>
            <a:off x="892627" y="2514600"/>
            <a:ext cx="10091057" cy="0"/>
          </a:xfrm>
          <a:prstGeom prst="line">
            <a:avLst/>
          </a:prstGeom>
          <a:ln w="31750" cmpd="thickThin">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zh-CN" altLang="en-US" dirty="0"/>
              <a:t>部分解读</a:t>
            </a:r>
            <a:r>
              <a:rPr lang="en-US" altLang="zh-CN" dirty="0"/>
              <a:t>-</a:t>
            </a:r>
            <a:r>
              <a:rPr lang="zh-CN" altLang="en-US" dirty="0"/>
              <a:t>对国家机关要求</a:t>
            </a:r>
            <a:endParaRPr lang="zh-CN" altLang="en-US" dirty="0"/>
          </a:p>
        </p:txBody>
      </p:sp>
      <p:sp>
        <p:nvSpPr>
          <p:cNvPr id="10" name="文本框 9"/>
          <p:cNvSpPr txBox="1"/>
          <p:nvPr/>
        </p:nvSpPr>
        <p:spPr>
          <a:xfrm>
            <a:off x="968828" y="1170711"/>
            <a:ext cx="10254343" cy="5536772"/>
          </a:xfrm>
          <a:prstGeom prst="rect">
            <a:avLst/>
          </a:prstGeom>
          <a:noFill/>
        </p:spPr>
        <p:txBody>
          <a:bodyPr wrap="square">
            <a:spAutoFit/>
          </a:bodyPr>
          <a:lstStyle/>
          <a:p>
            <a:pPr>
              <a:lnSpc>
                <a:spcPct val="150000"/>
              </a:lnSpc>
            </a:pPr>
            <a:r>
              <a:rPr lang="zh-CN" altLang="en-US" b="1" dirty="0">
                <a:latin typeface="+mj-ea"/>
                <a:ea typeface="+mj-ea"/>
              </a:rPr>
              <a:t>第三十八条到第四十一条   </a:t>
            </a:r>
            <a:r>
              <a:rPr lang="zh-CN" altLang="en-US" dirty="0">
                <a:latin typeface="+mj-ea"/>
                <a:ea typeface="+mj-ea"/>
              </a:rPr>
              <a:t>收集数据和使用数据应合法合规，对个人隐私、商密等信息依法保密。建立健全数据安全管理制度，落实数据安全保护责任。委托他人建设、维护电子政务系统，存储、加工政务数据，受托方应当依照法律法规、合同约定履行数据安全保护义务，不得擅自留存、使用、泄露或者向他人提供政务数据。依据公正、公平、便民的原则，及时、准确的公开政务数据</a:t>
            </a:r>
            <a:endParaRPr lang="zh-CN" altLang="en-US" dirty="0">
              <a:latin typeface="+mj-ea"/>
              <a:ea typeface="+mj-ea"/>
            </a:endParaRPr>
          </a:p>
          <a:p>
            <a:pPr>
              <a:lnSpc>
                <a:spcPct val="150000"/>
              </a:lnSpc>
            </a:pPr>
            <a:endParaRPr lang="en-US" altLang="zh-CN" dirty="0"/>
          </a:p>
          <a:p>
            <a:pPr>
              <a:lnSpc>
                <a:spcPct val="150000"/>
              </a:lnSpc>
            </a:pPr>
            <a:r>
              <a:rPr lang="zh-CN" altLang="en-US" sz="1600" dirty="0"/>
              <a:t>解读：</a:t>
            </a:r>
            <a:endParaRPr lang="en-US" altLang="zh-CN" sz="1600" dirty="0"/>
          </a:p>
          <a:p>
            <a:pPr marL="285750" indent="-285750">
              <a:lnSpc>
                <a:spcPct val="150000"/>
              </a:lnSpc>
              <a:buClr>
                <a:schemeClr val="accent1"/>
              </a:buClr>
              <a:buFont typeface="Wingdings" panose="05000000000000000000" pitchFamily="2" charset="2"/>
              <a:buChar char="p"/>
            </a:pPr>
            <a:r>
              <a:rPr lang="zh-CN" altLang="en-US" sz="1600" dirty="0"/>
              <a:t>建立数据安全管理制度，落实数据责任制。</a:t>
            </a:r>
            <a:endParaRPr lang="zh-CN" altLang="en-US" sz="1600" dirty="0"/>
          </a:p>
          <a:p>
            <a:pPr marL="285750" indent="-285750">
              <a:lnSpc>
                <a:spcPct val="150000"/>
              </a:lnSpc>
              <a:buClr>
                <a:schemeClr val="accent1"/>
              </a:buClr>
              <a:buFont typeface="Wingdings" panose="05000000000000000000" pitchFamily="2" charset="2"/>
              <a:buChar char="p"/>
            </a:pPr>
            <a:r>
              <a:rPr lang="zh-CN" altLang="en-US" sz="1600" dirty="0"/>
              <a:t>采用数据源鉴别、身份鉴别、访问控制、数据加密、数据防泄露等技术手段，对个人隐私、商密等数据进行安全防护。</a:t>
            </a:r>
            <a:endParaRPr lang="zh-CN" altLang="en-US" sz="1600" dirty="0"/>
          </a:p>
          <a:p>
            <a:pPr marL="285750" indent="-285750">
              <a:lnSpc>
                <a:spcPct val="150000"/>
              </a:lnSpc>
              <a:buClr>
                <a:schemeClr val="accent1"/>
              </a:buClr>
              <a:buFont typeface="Wingdings" panose="05000000000000000000" pitchFamily="2" charset="2"/>
              <a:buChar char="p"/>
            </a:pPr>
            <a:r>
              <a:rPr lang="zh-CN" altLang="en-US" sz="1600" dirty="0"/>
              <a:t>国家机关应对受托方定期进行监督检查，包括但不限于受托方的数据安全管理制度、资质审核、签订服务合同、保密协议等内容。同时建立数据流转异常监测、用户行为管控、数据外发风险告警、数据追溯等防护能力，加强受托方在数据处理、数据存储等环节的审批。</a:t>
            </a:r>
            <a:endParaRPr lang="zh-CN" altLang="en-US" sz="1600" dirty="0"/>
          </a:p>
          <a:p>
            <a:pPr marL="285750" indent="-285750">
              <a:lnSpc>
                <a:spcPct val="150000"/>
              </a:lnSpc>
              <a:buClr>
                <a:schemeClr val="accent1"/>
              </a:buClr>
              <a:buFont typeface="Wingdings" panose="05000000000000000000" pitchFamily="2" charset="2"/>
              <a:buChar char="p"/>
            </a:pPr>
            <a:r>
              <a:rPr lang="zh-CN" altLang="en-US" sz="1600" dirty="0"/>
              <a:t>受托方应定期开展安全自评估，满足国家机关的数据安全要求。对于未履行数据安全保护义务的，按照法律法规、合同中规定予以惩罚。</a:t>
            </a:r>
            <a:endParaRPr lang="zh-CN" altLang="en-US" sz="1600" dirty="0"/>
          </a:p>
        </p:txBody>
      </p:sp>
      <p:cxnSp>
        <p:nvCxnSpPr>
          <p:cNvPr id="11" name="直接连接符 10"/>
          <p:cNvCxnSpPr/>
          <p:nvPr/>
        </p:nvCxnSpPr>
        <p:spPr>
          <a:xfrm>
            <a:off x="968828" y="3079000"/>
            <a:ext cx="10091057" cy="0"/>
          </a:xfrm>
          <a:prstGeom prst="line">
            <a:avLst/>
          </a:prstGeom>
          <a:ln w="31750" cmpd="thickThin">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1426283" y="2922929"/>
            <a:ext cx="9324844" cy="859518"/>
          </a:xfrm>
        </p:spPr>
        <p:txBody>
          <a:bodyPr/>
          <a:lstStyle/>
          <a:p>
            <a:r>
              <a:rPr lang="zh-CN" altLang="en-US" dirty="0"/>
              <a:t>第六章 法律责任</a:t>
            </a:r>
            <a:endParaRPr lang="zh-CN" altLang="en-US" dirty="0"/>
          </a:p>
        </p:txBody>
      </p:sp>
      <p:sp>
        <p:nvSpPr>
          <p:cNvPr id="5" name="副标题 4"/>
          <p:cNvSpPr>
            <a:spLocks noGrp="1"/>
          </p:cNvSpPr>
          <p:nvPr>
            <p:ph type="subTitle" idx="1"/>
          </p:nvPr>
        </p:nvSpPr>
        <p:spPr/>
        <p:txBody>
          <a:bodyPr/>
          <a:lstStyle/>
          <a:p>
            <a:endParaRPr lang="zh-CN" alt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zh-CN" altLang="en-US" dirty="0"/>
              <a:t>法律责任</a:t>
            </a:r>
            <a:endParaRPr lang="zh-CN" altLang="en-US" dirty="0"/>
          </a:p>
        </p:txBody>
      </p:sp>
      <p:graphicFrame>
        <p:nvGraphicFramePr>
          <p:cNvPr id="4" name="内容占位符 3"/>
          <p:cNvGraphicFramePr/>
          <p:nvPr/>
        </p:nvGraphicFramePr>
        <p:xfrm>
          <a:off x="653143" y="1211284"/>
          <a:ext cx="11085333" cy="5528689"/>
        </p:xfrm>
        <a:graphic>
          <a:graphicData uri="http://schemas.openxmlformats.org/drawingml/2006/table">
            <a:tbl>
              <a:tblPr firstRow="1" bandRow="1">
                <a:tableStyleId>{74C1A8A3-306A-4EB7-A6B1-4F7E0EB9C5D6}</a:tableStyleId>
              </a:tblPr>
              <a:tblGrid>
                <a:gridCol w="1870213"/>
                <a:gridCol w="3855018"/>
                <a:gridCol w="2719802"/>
                <a:gridCol w="2640300"/>
              </a:tblGrid>
              <a:tr h="566473">
                <a:tc>
                  <a:txBody>
                    <a:bodyP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sz="1600" b="1" dirty="0">
                          <a:solidFill>
                            <a:schemeClr val="bg1"/>
                          </a:solidFill>
                        </a:rPr>
                        <a:t>主体</a:t>
                      </a:r>
                      <a:endParaRPr lang="zh-CN" altLang="en-US" sz="1600" b="1" dirty="0">
                        <a:solidFill>
                          <a:schemeClr val="bg1"/>
                        </a:solidFill>
                        <a:latin typeface="微软雅黑" panose="020B0503020204020204" pitchFamily="34" charset="-122"/>
                        <a:ea typeface="微软雅黑" panose="020B0503020204020204" pitchFamily="34" charset="-122"/>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90000"/>
                        <a:lumOff val="1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sz="1600" b="1" dirty="0">
                          <a:solidFill>
                            <a:schemeClr val="bg1"/>
                          </a:solidFill>
                        </a:rPr>
                        <a:t>违规行为</a:t>
                      </a:r>
                      <a:endParaRPr lang="zh-CN" altLang="en-US" sz="1600" b="1" dirty="0">
                        <a:solidFill>
                          <a:schemeClr val="bg1"/>
                        </a:solidFill>
                        <a:latin typeface="微软雅黑" panose="020B0503020204020204" pitchFamily="34" charset="-122"/>
                        <a:ea typeface="微软雅黑" panose="020B0503020204020204" pitchFamily="34" charset="-122"/>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90000"/>
                        <a:lumOff val="1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sz="1600" b="1" dirty="0">
                          <a:solidFill>
                            <a:schemeClr val="bg1"/>
                          </a:solidFill>
                        </a:rPr>
                        <a:t>单位</a:t>
                      </a:r>
                      <a:endParaRPr lang="zh-CN" altLang="en-US" sz="1600" b="1" dirty="0">
                        <a:solidFill>
                          <a:schemeClr val="bg1"/>
                        </a:solidFill>
                        <a:latin typeface="微软雅黑" panose="020B0503020204020204" pitchFamily="34" charset="-122"/>
                        <a:ea typeface="微软雅黑" panose="020B0503020204020204" pitchFamily="34" charset="-122"/>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90000"/>
                        <a:lumOff val="1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sz="1600" b="1" dirty="0">
                          <a:solidFill>
                            <a:schemeClr val="bg1"/>
                          </a:solidFill>
                        </a:rPr>
                        <a:t>负责人</a:t>
                      </a:r>
                      <a:endParaRPr lang="zh-CN" altLang="en-US" sz="1600" b="1" dirty="0">
                        <a:solidFill>
                          <a:schemeClr val="bg1"/>
                        </a:solidFill>
                        <a:latin typeface="微软雅黑" panose="020B0503020204020204" pitchFamily="34" charset="-122"/>
                        <a:ea typeface="微软雅黑" panose="020B0503020204020204" pitchFamily="34" charset="-122"/>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90000"/>
                        <a:lumOff val="10000"/>
                      </a:schemeClr>
                    </a:solidFill>
                  </a:tcPr>
                </a:tc>
              </a:tr>
              <a:tr h="593538">
                <a:tc rowSpan="6">
                  <a:txBody>
                    <a:bodyP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sz="1600" b="1" dirty="0">
                          <a:solidFill>
                            <a:schemeClr val="tx1"/>
                          </a:solidFill>
                        </a:rPr>
                        <a:t>组织、个人</a:t>
                      </a:r>
                      <a:endParaRPr lang="en-US" altLang="zh-CN" sz="1600" b="1" dirty="0">
                        <a:solidFill>
                          <a:schemeClr val="tx1"/>
                        </a:solidFill>
                        <a:latin typeface="微软雅黑" panose="020B0503020204020204" pitchFamily="34" charset="-122"/>
                        <a:ea typeface="微软雅黑" panose="020B0503020204020204" pitchFamily="34" charset="-122"/>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sz="1600" dirty="0">
                          <a:solidFill>
                            <a:schemeClr val="tx1"/>
                          </a:solidFill>
                        </a:rPr>
                        <a:t>未履行数据安全保护义务或未采取必要的安全措施</a:t>
                      </a:r>
                      <a:endParaRPr lang="zh-CN" altLang="en-US" sz="1600" dirty="0">
                        <a:solidFill>
                          <a:schemeClr val="tx1"/>
                        </a:solidFill>
                        <a:latin typeface="微软雅黑" panose="020B0503020204020204" pitchFamily="34" charset="-122"/>
                        <a:ea typeface="微软雅黑" panose="020B0503020204020204" pitchFamily="34" charset="-122"/>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defRPr/>
                      </a:pPr>
                      <a:r>
                        <a:rPr lang="en-US" altLang="zh-CN" sz="1600" dirty="0">
                          <a:solidFill>
                            <a:schemeClr val="tx1"/>
                          </a:solidFill>
                        </a:rPr>
                        <a:t>5-50</a:t>
                      </a:r>
                      <a:r>
                        <a:rPr lang="zh-CN" altLang="en-US" sz="1600" dirty="0">
                          <a:solidFill>
                            <a:schemeClr val="tx1"/>
                          </a:solidFill>
                        </a:rPr>
                        <a:t>万</a:t>
                      </a:r>
                      <a:endParaRPr lang="zh-CN" altLang="en-US" sz="1600" dirty="0">
                        <a:solidFill>
                          <a:schemeClr val="tx1"/>
                        </a:solidFill>
                        <a:latin typeface="微软雅黑" panose="020B0503020204020204" pitchFamily="34" charset="-122"/>
                        <a:ea typeface="微软雅黑" panose="020B0503020204020204" pitchFamily="34" charset="-122"/>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defRPr/>
                      </a:pPr>
                      <a:r>
                        <a:rPr lang="en-US" altLang="zh-CN" sz="1600">
                          <a:solidFill>
                            <a:schemeClr val="tx1"/>
                          </a:solidFill>
                        </a:rPr>
                        <a:t>1-10</a:t>
                      </a:r>
                      <a:r>
                        <a:rPr lang="zh-CN" altLang="en-US" sz="1600">
                          <a:solidFill>
                            <a:schemeClr val="tx1"/>
                          </a:solidFill>
                        </a:rPr>
                        <a:t>万</a:t>
                      </a:r>
                      <a:endParaRPr lang="zh-CN" altLang="en-US" sz="1600" dirty="0">
                        <a:solidFill>
                          <a:schemeClr val="tx1"/>
                        </a:solidFill>
                        <a:latin typeface="微软雅黑" panose="020B0503020204020204" pitchFamily="34" charset="-122"/>
                        <a:ea typeface="微软雅黑" panose="020B0503020204020204" pitchFamily="34" charset="-122"/>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r>
              <a:tr h="551646">
                <a:tc vMerge="1">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sz="1600" dirty="0">
                          <a:solidFill>
                            <a:schemeClr val="tx1"/>
                          </a:solidFill>
                        </a:rPr>
                        <a:t>拒不改正或造成大量数据泄露等严重后果的</a:t>
                      </a:r>
                      <a:endParaRPr lang="zh-CN" altLang="en-US" sz="1600" dirty="0">
                        <a:solidFill>
                          <a:schemeClr val="tx1"/>
                        </a:solidFill>
                        <a:latin typeface="微软雅黑" panose="020B0503020204020204" pitchFamily="34" charset="-122"/>
                        <a:ea typeface="微软雅黑" panose="020B0503020204020204" pitchFamily="34" charset="-122"/>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defRPr/>
                      </a:pPr>
                      <a:r>
                        <a:rPr lang="en-US" altLang="zh-CN" sz="1600" dirty="0">
                          <a:solidFill>
                            <a:schemeClr val="tx1"/>
                          </a:solidFill>
                        </a:rPr>
                        <a:t>50-200</a:t>
                      </a:r>
                      <a:r>
                        <a:rPr lang="zh-CN" altLang="en-US" sz="1600" dirty="0">
                          <a:solidFill>
                            <a:schemeClr val="tx1"/>
                          </a:solidFill>
                        </a:rPr>
                        <a:t>万</a:t>
                      </a:r>
                      <a:endParaRPr lang="zh-CN" altLang="en-US" sz="1600" dirty="0">
                        <a:solidFill>
                          <a:schemeClr val="tx1"/>
                        </a:solidFill>
                        <a:latin typeface="微软雅黑" panose="020B0503020204020204" pitchFamily="34" charset="-122"/>
                        <a:ea typeface="微软雅黑" panose="020B0503020204020204" pitchFamily="34" charset="-122"/>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defRPr/>
                      </a:pPr>
                      <a:r>
                        <a:rPr lang="en-US" altLang="zh-CN" sz="1600" dirty="0">
                          <a:solidFill>
                            <a:schemeClr val="tx1"/>
                          </a:solidFill>
                        </a:rPr>
                        <a:t>5-20</a:t>
                      </a:r>
                      <a:r>
                        <a:rPr lang="zh-CN" altLang="en-US" sz="1600" dirty="0">
                          <a:solidFill>
                            <a:schemeClr val="tx1"/>
                          </a:solidFill>
                        </a:rPr>
                        <a:t>万</a:t>
                      </a:r>
                      <a:endParaRPr lang="zh-CN" altLang="en-US" sz="1600" dirty="0">
                        <a:solidFill>
                          <a:schemeClr val="tx1"/>
                        </a:solidFill>
                        <a:latin typeface="微软雅黑" panose="020B0503020204020204" pitchFamily="34" charset="-122"/>
                        <a:ea typeface="微软雅黑" panose="020B0503020204020204" pitchFamily="34" charset="-122"/>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r>
              <a:tr h="670470">
                <a:tc vMerge="1">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sz="1600" dirty="0">
                          <a:solidFill>
                            <a:schemeClr val="tx1"/>
                          </a:solidFill>
                        </a:rPr>
                        <a:t>违反国家核心数据管理制度，危害国家主权、安全和发展利益的</a:t>
                      </a:r>
                      <a:endParaRPr lang="zh-CN" altLang="en-US" sz="1600" dirty="0">
                        <a:solidFill>
                          <a:schemeClr val="tx1"/>
                        </a:solidFill>
                        <a:latin typeface="微软雅黑" panose="020B0503020204020204" pitchFamily="34" charset="-122"/>
                        <a:ea typeface="微软雅黑" panose="020B0503020204020204" pitchFamily="34" charset="-122"/>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defRPr/>
                      </a:pPr>
                      <a:r>
                        <a:rPr lang="en-US" altLang="zh-CN" sz="1600" dirty="0">
                          <a:solidFill>
                            <a:schemeClr val="tx1"/>
                          </a:solidFill>
                        </a:rPr>
                        <a:t>200-1000</a:t>
                      </a:r>
                      <a:r>
                        <a:rPr lang="zh-CN" altLang="en-US" sz="1600" dirty="0">
                          <a:solidFill>
                            <a:schemeClr val="tx1"/>
                          </a:solidFill>
                        </a:rPr>
                        <a:t>万</a:t>
                      </a:r>
                      <a:endParaRPr lang="zh-CN" altLang="en-US" sz="1600" dirty="0">
                        <a:solidFill>
                          <a:schemeClr val="tx1"/>
                        </a:solidFill>
                        <a:latin typeface="微软雅黑" panose="020B0503020204020204" pitchFamily="34" charset="-122"/>
                        <a:ea typeface="微软雅黑" panose="020B0503020204020204" pitchFamily="34" charset="-122"/>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cPr anchor="ctr"/>
                </a:tc>
              </a:tr>
              <a:tr h="603939">
                <a:tc vMerge="1">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sz="1600" dirty="0">
                          <a:solidFill>
                            <a:schemeClr val="tx1"/>
                          </a:solidFill>
                        </a:rPr>
                        <a:t>违反本法第三十一条规定，向境外提供重要数据的</a:t>
                      </a:r>
                      <a:endParaRPr lang="zh-CN" altLang="en-US" sz="1600" dirty="0">
                        <a:solidFill>
                          <a:schemeClr val="tx1"/>
                        </a:solidFill>
                        <a:latin typeface="微软雅黑" panose="020B0503020204020204" pitchFamily="34" charset="-122"/>
                        <a:ea typeface="微软雅黑" panose="020B0503020204020204" pitchFamily="34" charset="-122"/>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defRPr/>
                      </a:pPr>
                      <a:r>
                        <a:rPr lang="en-US" altLang="zh-CN" sz="1600" dirty="0">
                          <a:solidFill>
                            <a:schemeClr val="tx1"/>
                          </a:solidFill>
                        </a:rPr>
                        <a:t>10-100</a:t>
                      </a:r>
                      <a:r>
                        <a:rPr lang="zh-CN" altLang="en-US" sz="1600" dirty="0">
                          <a:solidFill>
                            <a:schemeClr val="tx1"/>
                          </a:solidFill>
                        </a:rPr>
                        <a:t>万</a:t>
                      </a:r>
                      <a:br>
                        <a:rPr lang="en-US" altLang="zh-CN" sz="1600" dirty="0">
                          <a:solidFill>
                            <a:schemeClr val="tx1"/>
                          </a:solidFill>
                        </a:rPr>
                      </a:br>
                      <a:r>
                        <a:rPr lang="zh-CN" altLang="en-US" sz="1600" dirty="0">
                          <a:solidFill>
                            <a:schemeClr val="tx1"/>
                          </a:solidFill>
                        </a:rPr>
                        <a:t>情节严重的：</a:t>
                      </a:r>
                      <a:r>
                        <a:rPr lang="en-US" altLang="zh-CN" sz="1600" dirty="0">
                          <a:solidFill>
                            <a:schemeClr val="tx1"/>
                          </a:solidFill>
                        </a:rPr>
                        <a:t>100-1000</a:t>
                      </a:r>
                      <a:r>
                        <a:rPr lang="zh-CN" altLang="en-US" sz="1600" dirty="0">
                          <a:solidFill>
                            <a:schemeClr val="tx1"/>
                          </a:solidFill>
                        </a:rPr>
                        <a:t>万</a:t>
                      </a:r>
                      <a:endParaRPr lang="zh-CN" altLang="en-US" sz="1600" dirty="0">
                        <a:solidFill>
                          <a:schemeClr val="tx1"/>
                        </a:solidFill>
                        <a:latin typeface="微软雅黑" panose="020B0503020204020204" pitchFamily="34" charset="-122"/>
                        <a:ea typeface="微软雅黑" panose="020B0503020204020204" pitchFamily="34" charset="-122"/>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US" altLang="zh-CN" sz="1600" dirty="0"/>
                        <a:t>1-10</a:t>
                      </a:r>
                      <a:r>
                        <a:rPr lang="zh-CN" altLang="en-US" sz="1600" dirty="0"/>
                        <a:t>万</a:t>
                      </a:r>
                      <a:endParaRPr lang="en-US" altLang="zh-CN" sz="1600" dirty="0"/>
                    </a:p>
                    <a:p>
                      <a:pPr algn="ctr"/>
                      <a:r>
                        <a:rPr lang="zh-CN" altLang="en-US" sz="1600" dirty="0"/>
                        <a:t>情节严重的：</a:t>
                      </a:r>
                      <a:r>
                        <a:rPr lang="en-US" altLang="zh-CN" sz="1600" dirty="0"/>
                        <a:t>10-100</a:t>
                      </a:r>
                      <a:r>
                        <a:rPr lang="zh-CN" altLang="en-US" sz="1600" dirty="0"/>
                        <a:t>万</a:t>
                      </a:r>
                      <a:endParaRPr lang="zh-CN" altLang="en-US" sz="1600" dirty="0">
                        <a:solidFill>
                          <a:schemeClr val="tx1"/>
                        </a:solidFill>
                        <a:latin typeface="微软雅黑" panose="020B0503020204020204" pitchFamily="34" charset="-122"/>
                        <a:ea typeface="微软雅黑" panose="020B0503020204020204" pitchFamily="34" charset="-122"/>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r>
              <a:tr h="396815">
                <a:tc vMerge="1">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sz="1600" dirty="0">
                          <a:solidFill>
                            <a:schemeClr val="tx1"/>
                          </a:solidFill>
                        </a:rPr>
                        <a:t>拒不配合数据调取的</a:t>
                      </a:r>
                      <a:endParaRPr lang="zh-CN" altLang="en-US" sz="1600" dirty="0">
                        <a:solidFill>
                          <a:schemeClr val="tx1"/>
                        </a:solidFill>
                        <a:latin typeface="微软雅黑" panose="020B0503020204020204" pitchFamily="34" charset="-122"/>
                        <a:ea typeface="微软雅黑" panose="020B0503020204020204" pitchFamily="34" charset="-122"/>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defRPr/>
                      </a:pPr>
                      <a:r>
                        <a:rPr lang="en-US" altLang="zh-CN" sz="1600" dirty="0">
                          <a:solidFill>
                            <a:schemeClr val="tx1"/>
                          </a:solidFill>
                        </a:rPr>
                        <a:t>5-50</a:t>
                      </a:r>
                      <a:r>
                        <a:rPr lang="zh-CN" altLang="en-US" sz="1600" dirty="0">
                          <a:solidFill>
                            <a:schemeClr val="tx1"/>
                          </a:solidFill>
                        </a:rPr>
                        <a:t>万</a:t>
                      </a:r>
                      <a:endParaRPr lang="zh-CN" altLang="en-US" sz="1600" dirty="0">
                        <a:solidFill>
                          <a:schemeClr val="tx1"/>
                        </a:solidFill>
                        <a:latin typeface="微软雅黑" panose="020B0503020204020204" pitchFamily="34" charset="-122"/>
                        <a:ea typeface="微软雅黑" panose="020B0503020204020204" pitchFamily="34" charset="-122"/>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US" altLang="zh-CN" sz="1600" dirty="0">
                          <a:solidFill>
                            <a:schemeClr val="tx1"/>
                          </a:solidFill>
                        </a:rPr>
                        <a:t>1-10</a:t>
                      </a:r>
                      <a:r>
                        <a:rPr lang="zh-CN" altLang="en-US" sz="1600" dirty="0">
                          <a:solidFill>
                            <a:schemeClr val="tx1"/>
                          </a:solidFill>
                        </a:rPr>
                        <a:t>万</a:t>
                      </a:r>
                      <a:endParaRPr lang="zh-CN" altLang="en-US" sz="1600" dirty="0">
                        <a:solidFill>
                          <a:schemeClr val="tx1"/>
                        </a:solidFill>
                        <a:latin typeface="微软雅黑" panose="020B0503020204020204" pitchFamily="34" charset="-122"/>
                        <a:ea typeface="微软雅黑" panose="020B0503020204020204" pitchFamily="34" charset="-122"/>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r>
              <a:tr h="672861">
                <a:tc vMerge="1">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sz="1600" dirty="0">
                          <a:solidFill>
                            <a:schemeClr val="tx1"/>
                          </a:solidFill>
                        </a:rPr>
                        <a:t>未经主管机关批准向外国司法或执法机构提供数据的</a:t>
                      </a:r>
                      <a:endParaRPr lang="zh-CN" altLang="en-US" sz="1600" dirty="0">
                        <a:solidFill>
                          <a:schemeClr val="tx1"/>
                        </a:solidFill>
                        <a:latin typeface="微软雅黑" panose="020B0503020204020204" pitchFamily="34" charset="-122"/>
                        <a:ea typeface="微软雅黑" panose="020B0503020204020204" pitchFamily="34" charset="-122"/>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sz="1600" dirty="0">
                          <a:solidFill>
                            <a:schemeClr val="tx1"/>
                          </a:solidFill>
                        </a:rPr>
                        <a:t>并处</a:t>
                      </a:r>
                      <a:r>
                        <a:rPr lang="en-US" altLang="zh-CN" sz="1600" dirty="0">
                          <a:solidFill>
                            <a:schemeClr val="tx1"/>
                          </a:solidFill>
                        </a:rPr>
                        <a:t>10-100</a:t>
                      </a:r>
                      <a:r>
                        <a:rPr lang="zh-CN" altLang="en-US" sz="1600" dirty="0">
                          <a:solidFill>
                            <a:schemeClr val="tx1"/>
                          </a:solidFill>
                        </a:rPr>
                        <a:t>万</a:t>
                      </a:r>
                      <a:endParaRPr lang="en-US" altLang="zh-CN" sz="1600" dirty="0">
                        <a:solidFill>
                          <a:schemeClr val="tx1"/>
                        </a:solidFill>
                      </a:endParaRPr>
                    </a:p>
                    <a:p>
                      <a:pPr marL="0" marR="0" lvl="0" indent="0" algn="ctr" defTabSz="914400" rtl="0" eaLnBrk="1" fontAlgn="auto" latinLnBrk="0" hangingPunct="1">
                        <a:lnSpc>
                          <a:spcPct val="100000"/>
                        </a:lnSpc>
                        <a:spcBef>
                          <a:spcPts val="0"/>
                        </a:spcBef>
                        <a:spcAft>
                          <a:spcPts val="0"/>
                        </a:spcAft>
                        <a:buClrTx/>
                        <a:buSzTx/>
                        <a:buFontTx/>
                        <a:buNone/>
                        <a:defRPr/>
                      </a:pPr>
                      <a:r>
                        <a:rPr lang="zh-CN" altLang="en-US" sz="1600" dirty="0">
                          <a:solidFill>
                            <a:schemeClr val="tx1"/>
                          </a:solidFill>
                        </a:rPr>
                        <a:t>造成严重后果的：</a:t>
                      </a:r>
                      <a:r>
                        <a:rPr lang="en-US" altLang="zh-CN" sz="1600" dirty="0">
                          <a:solidFill>
                            <a:schemeClr val="tx1"/>
                          </a:solidFill>
                        </a:rPr>
                        <a:t>100-500</a:t>
                      </a:r>
                      <a:r>
                        <a:rPr lang="zh-CN" altLang="en-US" sz="1600" dirty="0">
                          <a:solidFill>
                            <a:schemeClr val="tx1"/>
                          </a:solidFill>
                        </a:rPr>
                        <a:t>万</a:t>
                      </a:r>
                      <a:endParaRPr lang="zh-CN" altLang="en-US" sz="1600" dirty="0">
                        <a:solidFill>
                          <a:schemeClr val="tx1"/>
                        </a:solidFill>
                        <a:latin typeface="微软雅黑" panose="020B0503020204020204" pitchFamily="34" charset="-122"/>
                        <a:ea typeface="微软雅黑" panose="020B0503020204020204" pitchFamily="34" charset="-122"/>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US" altLang="zh-CN" sz="1600" dirty="0">
                          <a:solidFill>
                            <a:schemeClr val="tx1"/>
                          </a:solidFill>
                        </a:rPr>
                        <a:t>1-10</a:t>
                      </a:r>
                      <a:r>
                        <a:rPr lang="zh-CN" altLang="en-US" sz="1600" dirty="0">
                          <a:solidFill>
                            <a:schemeClr val="tx1"/>
                          </a:solidFill>
                        </a:rPr>
                        <a:t>万</a:t>
                      </a:r>
                      <a:endParaRPr lang="en-US" altLang="zh-CN" sz="1600" dirty="0">
                        <a:solidFill>
                          <a:schemeClr val="tx1"/>
                        </a:solidFill>
                      </a:endParaRPr>
                    </a:p>
                    <a:p>
                      <a:pPr algn="ctr"/>
                      <a:r>
                        <a:rPr lang="zh-CN" altLang="en-US" sz="1600" dirty="0">
                          <a:solidFill>
                            <a:schemeClr val="tx1"/>
                          </a:solidFill>
                        </a:rPr>
                        <a:t>造成严重后果的：</a:t>
                      </a:r>
                      <a:r>
                        <a:rPr lang="en-US" altLang="zh-CN" sz="1600" dirty="0">
                          <a:solidFill>
                            <a:schemeClr val="tx1"/>
                          </a:solidFill>
                        </a:rPr>
                        <a:t>5-50</a:t>
                      </a:r>
                      <a:r>
                        <a:rPr lang="zh-CN" altLang="en-US" sz="1600" dirty="0">
                          <a:solidFill>
                            <a:schemeClr val="tx1"/>
                          </a:solidFill>
                        </a:rPr>
                        <a:t>万</a:t>
                      </a:r>
                      <a:endParaRPr lang="en-US" altLang="zh-CN" sz="1600" dirty="0">
                        <a:solidFill>
                          <a:schemeClr val="tx1"/>
                        </a:solidFill>
                        <a:latin typeface="微软雅黑" panose="020B0503020204020204" pitchFamily="34" charset="-122"/>
                        <a:ea typeface="微软雅黑" panose="020B0503020204020204" pitchFamily="34" charset="-122"/>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r>
              <a:tr h="335280">
                <a:tc>
                  <a:txBody>
                    <a:bodyP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sz="1600" b="1" dirty="0">
                          <a:solidFill>
                            <a:schemeClr val="tx1"/>
                          </a:solidFill>
                        </a:rPr>
                        <a:t>中介服务机构</a:t>
                      </a:r>
                      <a:endParaRPr lang="zh-CN" altLang="en-US" sz="1600" b="1" dirty="0">
                        <a:solidFill>
                          <a:schemeClr val="tx1"/>
                        </a:solidFill>
                        <a:latin typeface="微软雅黑" panose="020B0503020204020204" pitchFamily="34" charset="-122"/>
                        <a:ea typeface="微软雅黑" panose="020B0503020204020204" pitchFamily="34" charset="-122"/>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sz="1600" dirty="0">
                          <a:solidFill>
                            <a:schemeClr val="tx1"/>
                          </a:solidFill>
                        </a:rPr>
                        <a:t>进行非法来源数据交易</a:t>
                      </a:r>
                      <a:endParaRPr lang="en-US" altLang="zh-CN" sz="16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zh-CN" altLang="en-US" sz="1600" dirty="0">
                          <a:solidFill>
                            <a:schemeClr val="tx1"/>
                          </a:solidFill>
                        </a:rPr>
                        <a:t>违法所得的</a:t>
                      </a:r>
                      <a:r>
                        <a:rPr lang="en-US" altLang="zh-CN" sz="1600" dirty="0">
                          <a:solidFill>
                            <a:schemeClr val="tx1"/>
                          </a:solidFill>
                        </a:rPr>
                        <a:t>1</a:t>
                      </a:r>
                      <a:r>
                        <a:rPr lang="zh-CN" altLang="en-US" sz="1600" dirty="0">
                          <a:solidFill>
                            <a:schemeClr val="tx1"/>
                          </a:solidFill>
                        </a:rPr>
                        <a:t>倍</a:t>
                      </a:r>
                      <a:r>
                        <a:rPr lang="en-US" altLang="zh-CN" sz="1600" dirty="0">
                          <a:solidFill>
                            <a:schemeClr val="tx1"/>
                          </a:solidFill>
                        </a:rPr>
                        <a:t>-10</a:t>
                      </a:r>
                      <a:r>
                        <a:rPr lang="zh-CN" altLang="en-US" sz="1600" dirty="0">
                          <a:solidFill>
                            <a:schemeClr val="tx1"/>
                          </a:solidFill>
                        </a:rPr>
                        <a:t>倍</a:t>
                      </a:r>
                      <a:endParaRPr lang="en-US" altLang="zh-CN" sz="1600" dirty="0">
                        <a:solidFill>
                          <a:schemeClr val="tx1"/>
                        </a:solidFill>
                      </a:endParaRPr>
                    </a:p>
                    <a:p>
                      <a:pPr algn="ctr"/>
                      <a:r>
                        <a:rPr lang="en-US" altLang="zh-CN" sz="1600" dirty="0">
                          <a:solidFill>
                            <a:schemeClr val="tx1"/>
                          </a:solidFill>
                        </a:rPr>
                        <a:t>10-100</a:t>
                      </a:r>
                      <a:r>
                        <a:rPr lang="zh-CN" altLang="en-US" sz="1600" dirty="0">
                          <a:solidFill>
                            <a:schemeClr val="tx1"/>
                          </a:solidFill>
                        </a:rPr>
                        <a:t>万</a:t>
                      </a:r>
                      <a:endParaRPr lang="zh-CN" altLang="en-US" sz="1600" dirty="0">
                        <a:solidFill>
                          <a:schemeClr val="tx1"/>
                        </a:solidFill>
                        <a:latin typeface="微软雅黑" panose="020B0503020204020204" pitchFamily="34" charset="-122"/>
                        <a:ea typeface="微软雅黑" panose="020B0503020204020204" pitchFamily="34" charset="-122"/>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US" altLang="zh-CN" sz="1600" dirty="0">
                          <a:solidFill>
                            <a:schemeClr val="tx1"/>
                          </a:solidFill>
                        </a:rPr>
                        <a:t>1-10</a:t>
                      </a:r>
                      <a:r>
                        <a:rPr lang="zh-CN" altLang="en-US" sz="1600" dirty="0">
                          <a:solidFill>
                            <a:schemeClr val="tx1"/>
                          </a:solidFill>
                        </a:rPr>
                        <a:t>万</a:t>
                      </a:r>
                      <a:endParaRPr lang="zh-CN" altLang="en-US" sz="1600" dirty="0">
                        <a:solidFill>
                          <a:schemeClr val="tx1"/>
                        </a:solidFill>
                        <a:latin typeface="微软雅黑" panose="020B0503020204020204" pitchFamily="34" charset="-122"/>
                        <a:ea typeface="微软雅黑" panose="020B0503020204020204" pitchFamily="34" charset="-122"/>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r>
              <a:tr h="716254">
                <a:tc>
                  <a:txBody>
                    <a:bodyP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sz="1600" b="1" dirty="0">
                          <a:solidFill>
                            <a:schemeClr val="tx1"/>
                          </a:solidFill>
                        </a:rPr>
                        <a:t>国家安全机关</a:t>
                      </a:r>
                      <a:endParaRPr lang="en-US" altLang="zh-CN" sz="1600" b="1" dirty="0">
                        <a:solidFill>
                          <a:schemeClr val="tx1"/>
                        </a:solidFill>
                      </a:endParaRPr>
                    </a:p>
                    <a:p>
                      <a:pPr marL="0" marR="0" lvl="0" indent="0" algn="ctr" defTabSz="914400" rtl="0" eaLnBrk="1" fontAlgn="auto" latinLnBrk="0" hangingPunct="1">
                        <a:lnSpc>
                          <a:spcPct val="100000"/>
                        </a:lnSpc>
                        <a:spcBef>
                          <a:spcPts val="0"/>
                        </a:spcBef>
                        <a:spcAft>
                          <a:spcPts val="0"/>
                        </a:spcAft>
                        <a:buClrTx/>
                        <a:buSzTx/>
                        <a:buFontTx/>
                        <a:buNone/>
                        <a:defRPr/>
                      </a:pPr>
                      <a:r>
                        <a:rPr lang="zh-CN" altLang="en-US" sz="1600" b="1" dirty="0">
                          <a:solidFill>
                            <a:schemeClr val="tx1"/>
                          </a:solidFill>
                        </a:rPr>
                        <a:t>国家工作人员</a:t>
                      </a:r>
                      <a:endParaRPr lang="zh-CN" altLang="en-US" sz="1600" b="1" dirty="0">
                        <a:solidFill>
                          <a:schemeClr val="tx1"/>
                        </a:solidFill>
                        <a:latin typeface="微软雅黑" panose="020B0503020204020204" pitchFamily="34" charset="-122"/>
                        <a:ea typeface="微软雅黑" panose="020B0503020204020204" pitchFamily="34" charset="-122"/>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sz="1600" dirty="0">
                          <a:solidFill>
                            <a:schemeClr val="tx1"/>
                          </a:solidFill>
                        </a:rPr>
                        <a:t>未履行本法规定的数据安全保护义务的</a:t>
                      </a:r>
                      <a:endParaRPr lang="zh-CN" altLang="en-US" sz="16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endParaRPr lang="zh-CN" altLang="en-US" sz="16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zh-CN" altLang="en-US" sz="1600" dirty="0">
                          <a:solidFill>
                            <a:schemeClr val="tx1"/>
                          </a:solidFill>
                        </a:rPr>
                        <a:t>依法处置</a:t>
                      </a:r>
                      <a:endParaRPr lang="zh-CN" altLang="en-US" sz="16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r>
            </a:tbl>
          </a:graphicData>
        </a:graphic>
      </p:graphicFrame>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1426283" y="2922929"/>
            <a:ext cx="9324844" cy="859518"/>
          </a:xfrm>
        </p:spPr>
        <p:txBody>
          <a:bodyPr/>
          <a:lstStyle/>
          <a:p>
            <a:r>
              <a:rPr lang="zh-CN" altLang="en-US" dirty="0"/>
              <a:t>第七章 附则</a:t>
            </a:r>
            <a:endParaRPr lang="zh-CN" altLang="en-US" dirty="0"/>
          </a:p>
        </p:txBody>
      </p:sp>
      <p:sp>
        <p:nvSpPr>
          <p:cNvPr id="5" name="副标题 4"/>
          <p:cNvSpPr>
            <a:spLocks noGrp="1"/>
          </p:cNvSpPr>
          <p:nvPr>
            <p:ph type="subTitle" idx="1"/>
          </p:nvPr>
        </p:nvSpPr>
        <p:spPr/>
        <p:txBody>
          <a:bodyPr/>
          <a:lstStyle/>
          <a:p>
            <a:endParaRPr lang="zh-CN" altLang="en-US"/>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zh-CN" altLang="en-US" dirty="0"/>
              <a:t>其他数据</a:t>
            </a:r>
            <a:endParaRPr lang="zh-CN" altLang="en-US" dirty="0"/>
          </a:p>
        </p:txBody>
      </p:sp>
      <p:sp>
        <p:nvSpPr>
          <p:cNvPr id="2" name="文本框 1"/>
          <p:cNvSpPr txBox="1"/>
          <p:nvPr/>
        </p:nvSpPr>
        <p:spPr>
          <a:xfrm>
            <a:off x="1282534" y="1678772"/>
            <a:ext cx="9290772" cy="1338828"/>
          </a:xfrm>
          <a:prstGeom prst="rect">
            <a:avLst/>
          </a:prstGeom>
        </p:spPr>
        <p:txBody>
          <a:bodyPr wrap="square">
            <a:spAutoFit/>
          </a:bodyPr>
          <a:lstStyle>
            <a:defPPr>
              <a:defRPr lang="zh-CN"/>
            </a:defPPr>
            <a:lvl1pPr marL="285750" indent="-285750">
              <a:lnSpc>
                <a:spcPct val="150000"/>
              </a:lnSpc>
              <a:buClr>
                <a:srgbClr val="68B92E"/>
              </a:buClr>
              <a:buFont typeface="Wingdings" panose="05000000000000000000" pitchFamily="2" charset="2"/>
              <a:buChar char="p"/>
              <a:defRPr b="1">
                <a:latin typeface="+mn-ea"/>
                <a:cs typeface="Times New Roman" panose="02020603050405020304" pitchFamily="18" charset="0"/>
              </a:defRPr>
            </a:lvl1pPr>
          </a:lstStyle>
          <a:p>
            <a:r>
              <a:rPr lang="zh-CN" altLang="en-US" dirty="0"/>
              <a:t>国家秘密和军事数据不在此法范围内</a:t>
            </a:r>
            <a:endParaRPr lang="en-US" altLang="zh-CN" dirty="0"/>
          </a:p>
          <a:p>
            <a:pPr>
              <a:buFont typeface="Arial" panose="020B0604020202020204" pitchFamily="34" charset="0"/>
              <a:buChar char="•"/>
            </a:pPr>
            <a:r>
              <a:rPr lang="zh-CN" altLang="en-US" b="0" dirty="0"/>
              <a:t>国家秘密，适用</a:t>
            </a:r>
            <a:r>
              <a:rPr lang="en-US" altLang="zh-CN" b="0" dirty="0"/>
              <a:t>《</a:t>
            </a:r>
            <a:r>
              <a:rPr lang="zh-CN" altLang="en-US" b="0" dirty="0"/>
              <a:t>中华人民共和国保守国家秘密法</a:t>
            </a:r>
            <a:r>
              <a:rPr lang="en-US" altLang="zh-CN" b="0" dirty="0"/>
              <a:t>》</a:t>
            </a:r>
            <a:r>
              <a:rPr lang="zh-CN" altLang="en-US" b="0" dirty="0"/>
              <a:t>等法律、行政法规的规定</a:t>
            </a:r>
            <a:endParaRPr lang="en-US" altLang="zh-CN" b="0" dirty="0"/>
          </a:p>
          <a:p>
            <a:pPr>
              <a:buFont typeface="Arial" panose="020B0604020202020204" pitchFamily="34" charset="0"/>
              <a:buChar char="•"/>
            </a:pPr>
            <a:r>
              <a:rPr lang="zh-CN" altLang="en-US" b="0" dirty="0"/>
              <a:t>军事数据，由中央军事委员会依据本法另行制定数据安全保护办法。</a:t>
            </a:r>
            <a:endParaRPr lang="en-US" altLang="zh-CN" b="0"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标题 8"/>
          <p:cNvSpPr>
            <a:spLocks noGrp="1"/>
          </p:cNvSpPr>
          <p:nvPr>
            <p:ph type="ctrTitle"/>
          </p:nvPr>
        </p:nvSpPr>
        <p:spPr>
          <a:xfrm>
            <a:off x="3405352" y="2119826"/>
            <a:ext cx="8786649" cy="1379180"/>
          </a:xfrm>
        </p:spPr>
        <p:txBody>
          <a:bodyPr/>
          <a:lstStyle/>
          <a:p>
            <a:r>
              <a:rPr lang="zh-CN" altLang="en-US" dirty="0"/>
              <a:t>谢谢！</a:t>
            </a:r>
            <a:endParaRPr lang="zh-CN" alt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2"/>
          <p:cNvSpPr>
            <a:spLocks noGrp="1"/>
          </p:cNvSpPr>
          <p:nvPr>
            <p:ph type="title"/>
          </p:nvPr>
        </p:nvSpPr>
        <p:spPr/>
        <p:txBody>
          <a:bodyPr/>
          <a:lstStyle/>
          <a:p>
            <a:r>
              <a:rPr lang="zh-CN" altLang="en-US" dirty="0"/>
              <a:t>数据安全法纲要</a:t>
            </a:r>
            <a:endParaRPr lang="zh-CN" altLang="en-US" dirty="0"/>
          </a:p>
        </p:txBody>
      </p:sp>
      <p:grpSp>
        <p:nvGrpSpPr>
          <p:cNvPr id="161" name="组合 160"/>
          <p:cNvGrpSpPr/>
          <p:nvPr/>
        </p:nvGrpSpPr>
        <p:grpSpPr>
          <a:xfrm>
            <a:off x="94696" y="2745331"/>
            <a:ext cx="12002605" cy="3420578"/>
            <a:chOff x="96601" y="3813513"/>
            <a:chExt cx="12002605" cy="3833157"/>
          </a:xfrm>
        </p:grpSpPr>
        <p:sp>
          <p:nvSpPr>
            <p:cNvPr id="162" name="任意形状 5"/>
            <p:cNvSpPr/>
            <p:nvPr/>
          </p:nvSpPr>
          <p:spPr>
            <a:xfrm>
              <a:off x="96601" y="3813513"/>
              <a:ext cx="1530944" cy="604800"/>
            </a:xfrm>
            <a:custGeom>
              <a:avLst/>
              <a:gdLst>
                <a:gd name="connsiteX0" fmla="*/ 0 w 1530944"/>
                <a:gd name="connsiteY0" fmla="*/ 0 h 604800"/>
                <a:gd name="connsiteX1" fmla="*/ 1530944 w 1530944"/>
                <a:gd name="connsiteY1" fmla="*/ 0 h 604800"/>
                <a:gd name="connsiteX2" fmla="*/ 1530944 w 1530944"/>
                <a:gd name="connsiteY2" fmla="*/ 604800 h 604800"/>
                <a:gd name="connsiteX3" fmla="*/ 0 w 1530944"/>
                <a:gd name="connsiteY3" fmla="*/ 604800 h 604800"/>
                <a:gd name="connsiteX4" fmla="*/ 0 w 1530944"/>
                <a:gd name="connsiteY4" fmla="*/ 0 h 604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0944" h="604800">
                  <a:moveTo>
                    <a:pt x="0" y="0"/>
                  </a:moveTo>
                  <a:lnTo>
                    <a:pt x="1530944" y="0"/>
                  </a:lnTo>
                  <a:lnTo>
                    <a:pt x="1530944" y="604800"/>
                  </a:lnTo>
                  <a:lnTo>
                    <a:pt x="0" y="604800"/>
                  </a:lnTo>
                  <a:lnTo>
                    <a:pt x="0" y="0"/>
                  </a:lnTo>
                  <a:close/>
                </a:path>
              </a:pathLst>
            </a:custGeom>
          </p:spPr>
          <p:style>
            <a:lnRef idx="2">
              <a:schemeClr val="accent2">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13792" tIns="65024" rIns="113792" bIns="65024" numCol="1" spcCol="1270" anchor="ctr" anchorCtr="0">
              <a:noAutofit/>
            </a:bodyPr>
            <a:lstStyle/>
            <a:p>
              <a:pPr marL="0" lvl="0" indent="0" algn="ctr" defTabSz="711200">
                <a:lnSpc>
                  <a:spcPct val="90000"/>
                </a:lnSpc>
                <a:spcBef>
                  <a:spcPct val="0"/>
                </a:spcBef>
                <a:spcAft>
                  <a:spcPct val="35000"/>
                </a:spcAft>
                <a:buNone/>
              </a:pPr>
              <a:r>
                <a:rPr lang="zh-CN" altLang="en-US" sz="1400" kern="1200" dirty="0">
                  <a:solidFill>
                    <a:schemeClr val="bg1"/>
                  </a:solidFill>
                  <a:latin typeface="微软雅黑" panose="020B0503020204020204" pitchFamily="34" charset="-122"/>
                  <a:ea typeface="微软雅黑" panose="020B0503020204020204" pitchFamily="34" charset="-122"/>
                </a:rPr>
                <a:t>第一章 总则</a:t>
              </a:r>
              <a:endParaRPr lang="zh-CN" altLang="en-US" sz="1400" kern="1200" dirty="0">
                <a:solidFill>
                  <a:schemeClr val="bg1"/>
                </a:solidFill>
                <a:latin typeface="微软雅黑" panose="020B0503020204020204" pitchFamily="34" charset="-122"/>
                <a:ea typeface="微软雅黑" panose="020B0503020204020204" pitchFamily="34" charset="-122"/>
              </a:endParaRPr>
            </a:p>
          </p:txBody>
        </p:sp>
        <p:sp>
          <p:nvSpPr>
            <p:cNvPr id="163" name="任意形状 6"/>
            <p:cNvSpPr/>
            <p:nvPr/>
          </p:nvSpPr>
          <p:spPr>
            <a:xfrm>
              <a:off x="96601" y="4418312"/>
              <a:ext cx="1530944" cy="3228358"/>
            </a:xfrm>
            <a:custGeom>
              <a:avLst/>
              <a:gdLst>
                <a:gd name="connsiteX0" fmla="*/ 0 w 1530944"/>
                <a:gd name="connsiteY0" fmla="*/ 0 h 922320"/>
                <a:gd name="connsiteX1" fmla="*/ 1530944 w 1530944"/>
                <a:gd name="connsiteY1" fmla="*/ 0 h 922320"/>
                <a:gd name="connsiteX2" fmla="*/ 1530944 w 1530944"/>
                <a:gd name="connsiteY2" fmla="*/ 922320 h 922320"/>
                <a:gd name="connsiteX3" fmla="*/ 0 w 1530944"/>
                <a:gd name="connsiteY3" fmla="*/ 922320 h 922320"/>
                <a:gd name="connsiteX4" fmla="*/ 0 w 1530944"/>
                <a:gd name="connsiteY4" fmla="*/ 0 h 9223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0944" h="922320">
                  <a:moveTo>
                    <a:pt x="0" y="0"/>
                  </a:moveTo>
                  <a:lnTo>
                    <a:pt x="1530944" y="0"/>
                  </a:lnTo>
                  <a:lnTo>
                    <a:pt x="1530944" y="922320"/>
                  </a:lnTo>
                  <a:lnTo>
                    <a:pt x="0" y="922320"/>
                  </a:lnTo>
                  <a:lnTo>
                    <a:pt x="0" y="0"/>
                  </a:lnTo>
                  <a:close/>
                </a:path>
              </a:pathLst>
            </a:custGeom>
          </p:spPr>
          <p:style>
            <a:lnRef idx="2">
              <a:schemeClr val="accent2">
                <a:tint val="40000"/>
                <a:alpha val="90000"/>
                <a:hueOff val="0"/>
                <a:satOff val="0"/>
                <a:lumOff val="0"/>
                <a:alphaOff val="0"/>
              </a:schemeClr>
            </a:lnRef>
            <a:fillRef idx="1">
              <a:schemeClr val="accent2">
                <a:tint val="40000"/>
                <a:alpha val="90000"/>
                <a:hueOff val="0"/>
                <a:satOff val="0"/>
                <a:lumOff val="0"/>
                <a:alphaOff val="0"/>
              </a:schemeClr>
            </a:fillRef>
            <a:effectRef idx="0">
              <a:schemeClr val="accent2">
                <a:tint val="40000"/>
                <a:alpha val="90000"/>
                <a:hueOff val="0"/>
                <a:satOff val="0"/>
                <a:lumOff val="0"/>
                <a:alphaOff val="0"/>
              </a:schemeClr>
            </a:effectRef>
            <a:fontRef idx="minor">
              <a:schemeClr val="dk1">
                <a:hueOff val="0"/>
                <a:satOff val="0"/>
                <a:lumOff val="0"/>
                <a:alphaOff val="0"/>
              </a:schemeClr>
            </a:fontRef>
          </p:style>
          <p:txBody>
            <a:bodyPr spcFirstLastPara="0" vert="horz" wrap="square" lIns="72000" tIns="108000" rIns="72000" bIns="0" numCol="1" spcCol="1270" anchor="t" anchorCtr="0">
              <a:noAutofit/>
            </a:bodyPr>
            <a:lstStyle/>
            <a:p>
              <a:pPr marL="0" lvl="1" indent="205105" defTabSz="711200">
                <a:spcBef>
                  <a:spcPct val="0"/>
                </a:spcBef>
              </a:pPr>
              <a:r>
                <a:rPr lang="zh-CN" altLang="en-US" sz="1200" kern="1200" dirty="0">
                  <a:solidFill>
                    <a:schemeClr val="tx1"/>
                  </a:solidFill>
                  <a:latin typeface="微软雅黑" panose="020B0503020204020204" pitchFamily="34" charset="-122"/>
                  <a:ea typeface="微软雅黑" panose="020B0503020204020204" pitchFamily="34" charset="-122"/>
                </a:rPr>
                <a:t>主要规定了本法的立法目的、</a:t>
              </a:r>
              <a:r>
                <a:rPr lang="zh-CN" altLang="en-US" sz="1200" dirty="0">
                  <a:solidFill>
                    <a:schemeClr val="tx1"/>
                  </a:solidFill>
                  <a:latin typeface="微软雅黑" panose="020B0503020204020204" pitchFamily="34" charset="-122"/>
                  <a:ea typeface="微软雅黑" panose="020B0503020204020204" pitchFamily="34" charset="-122"/>
                </a:rPr>
                <a:t>适用范围和工作原则，介绍了数据、数据处理及数据安全的定义，规定开展数据活动时必须遵守相关法律法规要求，不得危害国家、公共、社会及个人利益，违反者当依法进行处理。</a:t>
              </a:r>
              <a:endParaRPr lang="zh-CN" altLang="en-US" sz="1200" kern="1200" dirty="0">
                <a:solidFill>
                  <a:schemeClr val="tx1"/>
                </a:solidFill>
                <a:latin typeface="微软雅黑" panose="020B0503020204020204" pitchFamily="34" charset="-122"/>
                <a:ea typeface="微软雅黑" panose="020B0503020204020204" pitchFamily="34" charset="-122"/>
              </a:endParaRPr>
            </a:p>
          </p:txBody>
        </p:sp>
        <p:sp>
          <p:nvSpPr>
            <p:cNvPr id="164" name="任意形状 7"/>
            <p:cNvSpPr/>
            <p:nvPr/>
          </p:nvSpPr>
          <p:spPr>
            <a:xfrm>
              <a:off x="1841878" y="3813513"/>
              <a:ext cx="1530944" cy="604800"/>
            </a:xfrm>
            <a:custGeom>
              <a:avLst/>
              <a:gdLst>
                <a:gd name="connsiteX0" fmla="*/ 0 w 1530944"/>
                <a:gd name="connsiteY0" fmla="*/ 0 h 604800"/>
                <a:gd name="connsiteX1" fmla="*/ 1530944 w 1530944"/>
                <a:gd name="connsiteY1" fmla="*/ 0 h 604800"/>
                <a:gd name="connsiteX2" fmla="*/ 1530944 w 1530944"/>
                <a:gd name="connsiteY2" fmla="*/ 604800 h 604800"/>
                <a:gd name="connsiteX3" fmla="*/ 0 w 1530944"/>
                <a:gd name="connsiteY3" fmla="*/ 604800 h 604800"/>
                <a:gd name="connsiteX4" fmla="*/ 0 w 1530944"/>
                <a:gd name="connsiteY4" fmla="*/ 0 h 604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0944" h="604800">
                  <a:moveTo>
                    <a:pt x="0" y="0"/>
                  </a:moveTo>
                  <a:lnTo>
                    <a:pt x="1530944" y="0"/>
                  </a:lnTo>
                  <a:lnTo>
                    <a:pt x="1530944" y="604800"/>
                  </a:lnTo>
                  <a:lnTo>
                    <a:pt x="0" y="604800"/>
                  </a:lnTo>
                  <a:lnTo>
                    <a:pt x="0" y="0"/>
                  </a:lnTo>
                  <a:close/>
                </a:path>
              </a:pathLst>
            </a:custGeom>
          </p:spPr>
          <p:style>
            <a:lnRef idx="2">
              <a:schemeClr val="accent3">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113792" tIns="65024" rIns="113792" bIns="65024" numCol="1" spcCol="1270" anchor="ctr" anchorCtr="0">
              <a:noAutofit/>
            </a:bodyPr>
            <a:lstStyle/>
            <a:p>
              <a:pPr algn="ctr" defTabSz="711200">
                <a:lnSpc>
                  <a:spcPct val="90000"/>
                </a:lnSpc>
                <a:spcBef>
                  <a:spcPct val="0"/>
                </a:spcBef>
                <a:spcAft>
                  <a:spcPct val="35000"/>
                </a:spcAft>
              </a:pPr>
              <a:r>
                <a:rPr lang="zh-CN" altLang="en-US" sz="1400" dirty="0">
                  <a:solidFill>
                    <a:schemeClr val="bg1"/>
                  </a:solidFill>
                  <a:latin typeface="微软雅黑" panose="020B0503020204020204" pitchFamily="34" charset="-122"/>
                  <a:ea typeface="微软雅黑" panose="020B0503020204020204" pitchFamily="34" charset="-122"/>
                </a:rPr>
                <a:t>第二章 数据安全与发展</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165" name="任意形状 8"/>
            <p:cNvSpPr/>
            <p:nvPr/>
          </p:nvSpPr>
          <p:spPr>
            <a:xfrm>
              <a:off x="1841878" y="4418312"/>
              <a:ext cx="1530944" cy="3228358"/>
            </a:xfrm>
            <a:custGeom>
              <a:avLst/>
              <a:gdLst>
                <a:gd name="connsiteX0" fmla="*/ 0 w 1530944"/>
                <a:gd name="connsiteY0" fmla="*/ 0 h 922320"/>
                <a:gd name="connsiteX1" fmla="*/ 1530944 w 1530944"/>
                <a:gd name="connsiteY1" fmla="*/ 0 h 922320"/>
                <a:gd name="connsiteX2" fmla="*/ 1530944 w 1530944"/>
                <a:gd name="connsiteY2" fmla="*/ 922320 h 922320"/>
                <a:gd name="connsiteX3" fmla="*/ 0 w 1530944"/>
                <a:gd name="connsiteY3" fmla="*/ 922320 h 922320"/>
                <a:gd name="connsiteX4" fmla="*/ 0 w 1530944"/>
                <a:gd name="connsiteY4" fmla="*/ 0 h 9223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0944" h="922320">
                  <a:moveTo>
                    <a:pt x="0" y="0"/>
                  </a:moveTo>
                  <a:lnTo>
                    <a:pt x="1530944" y="0"/>
                  </a:lnTo>
                  <a:lnTo>
                    <a:pt x="1530944" y="922320"/>
                  </a:lnTo>
                  <a:lnTo>
                    <a:pt x="0" y="922320"/>
                  </a:lnTo>
                  <a:lnTo>
                    <a:pt x="0" y="0"/>
                  </a:lnTo>
                  <a:close/>
                </a:path>
              </a:pathLst>
            </a:custGeom>
          </p:spPr>
          <p:style>
            <a:lnRef idx="2">
              <a:schemeClr val="accent3">
                <a:tint val="40000"/>
                <a:alpha val="90000"/>
                <a:hueOff val="0"/>
                <a:satOff val="0"/>
                <a:lumOff val="0"/>
                <a:alphaOff val="0"/>
              </a:schemeClr>
            </a:lnRef>
            <a:fillRef idx="1">
              <a:schemeClr val="accent3">
                <a:tint val="40000"/>
                <a:alpha val="90000"/>
                <a:hueOff val="0"/>
                <a:satOff val="0"/>
                <a:lumOff val="0"/>
                <a:alphaOff val="0"/>
              </a:schemeClr>
            </a:fillRef>
            <a:effectRef idx="0">
              <a:schemeClr val="accent3">
                <a:tint val="40000"/>
                <a:alpha val="90000"/>
                <a:hueOff val="0"/>
                <a:satOff val="0"/>
                <a:lumOff val="0"/>
                <a:alphaOff val="0"/>
              </a:schemeClr>
            </a:effectRef>
            <a:fontRef idx="minor">
              <a:schemeClr val="dk1">
                <a:hueOff val="0"/>
                <a:satOff val="0"/>
                <a:lumOff val="0"/>
                <a:alphaOff val="0"/>
              </a:schemeClr>
            </a:fontRef>
          </p:style>
          <p:txBody>
            <a:bodyPr spcFirstLastPara="0" vert="horz" wrap="square" lIns="72000" tIns="108000" rIns="72000" bIns="0" numCol="1" spcCol="1270" anchor="t" anchorCtr="0">
              <a:noAutofit/>
            </a:bodyPr>
            <a:lstStyle/>
            <a:p>
              <a:pPr indent="205105"/>
              <a:r>
                <a:rPr lang="zh-CN" altLang="en-US" sz="1200" kern="1200" dirty="0">
                  <a:solidFill>
                    <a:schemeClr val="tx1"/>
                  </a:solidFill>
                  <a:latin typeface="微软雅黑" panose="020B0503020204020204" pitchFamily="34" charset="-122"/>
                  <a:ea typeface="微软雅黑" panose="020B0503020204020204" pitchFamily="34" charset="-122"/>
                </a:rPr>
                <a:t>主要介绍了数据开发与数据安全相辅相成的关系。介绍了数据安全发展路线，从实施大数据战略</a:t>
              </a:r>
              <a:r>
                <a:rPr lang="zh-CN" altLang="en-US" sz="1200" dirty="0">
                  <a:solidFill>
                    <a:schemeClr val="tx1"/>
                  </a:solidFill>
                  <a:latin typeface="微软雅黑" panose="020B0503020204020204" pitchFamily="34" charset="-122"/>
                  <a:ea typeface="微软雅黑" panose="020B0503020204020204" pitchFamily="34" charset="-122"/>
                </a:rPr>
                <a:t>、</a:t>
              </a:r>
              <a:r>
                <a:rPr lang="zh-CN" altLang="en-US" sz="1200" kern="1200" dirty="0">
                  <a:solidFill>
                    <a:schemeClr val="tx1"/>
                  </a:solidFill>
                  <a:latin typeface="微软雅黑" panose="020B0503020204020204" pitchFamily="34" charset="-122"/>
                  <a:ea typeface="微软雅黑" panose="020B0503020204020204" pitchFamily="34" charset="-122"/>
                </a:rPr>
                <a:t>加强技术的研究</a:t>
              </a:r>
              <a:r>
                <a:rPr lang="zh-CN" altLang="en-US" sz="1200" dirty="0">
                  <a:solidFill>
                    <a:schemeClr val="tx1"/>
                  </a:solidFill>
                  <a:latin typeface="微软雅黑" panose="020B0503020204020204" pitchFamily="34" charset="-122"/>
                  <a:ea typeface="微软雅黑" panose="020B0503020204020204" pitchFamily="34" charset="-122"/>
                </a:rPr>
                <a:t>、</a:t>
              </a:r>
              <a:r>
                <a:rPr lang="zh-CN" altLang="en-US" sz="1200" kern="1200" dirty="0">
                  <a:solidFill>
                    <a:schemeClr val="tx1"/>
                  </a:solidFill>
                  <a:latin typeface="微软雅黑" panose="020B0503020204020204" pitchFamily="34" charset="-122"/>
                  <a:ea typeface="微软雅黑" panose="020B0503020204020204" pitchFamily="34" charset="-122"/>
                </a:rPr>
                <a:t>标准体系建设、数据安全检测评估、认证的发展</a:t>
              </a:r>
              <a:r>
                <a:rPr lang="zh-CN" altLang="en-US" sz="1200" dirty="0">
                  <a:solidFill>
                    <a:schemeClr val="tx1"/>
                  </a:solidFill>
                  <a:latin typeface="微软雅黑" panose="020B0503020204020204" pitchFamily="34" charset="-122"/>
                  <a:ea typeface="微软雅黑" panose="020B0503020204020204" pitchFamily="34" charset="-122"/>
                </a:rPr>
                <a:t>、到</a:t>
              </a:r>
              <a:r>
                <a:rPr lang="zh-CN" altLang="en-US" sz="1200" kern="1200" dirty="0">
                  <a:solidFill>
                    <a:schemeClr val="tx1"/>
                  </a:solidFill>
                  <a:latin typeface="微软雅黑" panose="020B0503020204020204" pitchFamily="34" charset="-122"/>
                  <a:ea typeface="微软雅黑" panose="020B0503020204020204" pitchFamily="34" charset="-122"/>
                </a:rPr>
                <a:t>建立健全数据交易管理制度。同时，国家</a:t>
              </a:r>
              <a:r>
                <a:rPr lang="zh-CN" altLang="en-US" sz="1200" dirty="0">
                  <a:solidFill>
                    <a:schemeClr val="tx1"/>
                  </a:solidFill>
                  <a:latin typeface="微软雅黑" panose="020B0503020204020204" pitchFamily="34" charset="-122"/>
                  <a:ea typeface="微软雅黑" panose="020B0503020204020204" pitchFamily="34" charset="-122"/>
                </a:rPr>
                <a:t>支持各类院校和企业等开展数据开发利用技术和数据安全相关教育和培训，促进人才交流。</a:t>
              </a:r>
              <a:endParaRPr lang="zh-CN" altLang="en-US" sz="1200" kern="1200" dirty="0">
                <a:solidFill>
                  <a:schemeClr val="tx1"/>
                </a:solidFill>
                <a:latin typeface="微软雅黑" panose="020B0503020204020204" pitchFamily="34" charset="-122"/>
                <a:ea typeface="微软雅黑" panose="020B0503020204020204" pitchFamily="34" charset="-122"/>
              </a:endParaRPr>
            </a:p>
          </p:txBody>
        </p:sp>
        <p:sp>
          <p:nvSpPr>
            <p:cNvPr id="166" name="任意形状 9"/>
            <p:cNvSpPr/>
            <p:nvPr/>
          </p:nvSpPr>
          <p:spPr>
            <a:xfrm>
              <a:off x="3587155" y="3813513"/>
              <a:ext cx="1530944" cy="604800"/>
            </a:xfrm>
            <a:custGeom>
              <a:avLst/>
              <a:gdLst>
                <a:gd name="connsiteX0" fmla="*/ 0 w 1530944"/>
                <a:gd name="connsiteY0" fmla="*/ 0 h 604800"/>
                <a:gd name="connsiteX1" fmla="*/ 1530944 w 1530944"/>
                <a:gd name="connsiteY1" fmla="*/ 0 h 604800"/>
                <a:gd name="connsiteX2" fmla="*/ 1530944 w 1530944"/>
                <a:gd name="connsiteY2" fmla="*/ 604800 h 604800"/>
                <a:gd name="connsiteX3" fmla="*/ 0 w 1530944"/>
                <a:gd name="connsiteY3" fmla="*/ 604800 h 604800"/>
                <a:gd name="connsiteX4" fmla="*/ 0 w 1530944"/>
                <a:gd name="connsiteY4" fmla="*/ 0 h 604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0944" h="604800">
                  <a:moveTo>
                    <a:pt x="0" y="0"/>
                  </a:moveTo>
                  <a:lnTo>
                    <a:pt x="1530944" y="0"/>
                  </a:lnTo>
                  <a:lnTo>
                    <a:pt x="1530944" y="604800"/>
                  </a:lnTo>
                  <a:lnTo>
                    <a:pt x="0" y="604800"/>
                  </a:lnTo>
                  <a:lnTo>
                    <a:pt x="0" y="0"/>
                  </a:lnTo>
                  <a:close/>
                </a:path>
              </a:pathLst>
            </a:custGeom>
          </p:spPr>
          <p:style>
            <a:lnRef idx="2">
              <a:schemeClr val="accent4">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spcFirstLastPara="0" vert="horz" wrap="square" lIns="113792" tIns="65024" rIns="113792" bIns="65024" numCol="1" spcCol="1270" anchor="ctr" anchorCtr="0">
              <a:noAutofit/>
            </a:bodyPr>
            <a:lstStyle/>
            <a:p>
              <a:pPr algn="ctr" defTabSz="711200">
                <a:lnSpc>
                  <a:spcPct val="90000"/>
                </a:lnSpc>
                <a:spcBef>
                  <a:spcPct val="0"/>
                </a:spcBef>
                <a:spcAft>
                  <a:spcPct val="35000"/>
                </a:spcAft>
              </a:pPr>
              <a:r>
                <a:rPr lang="zh-CN" altLang="en-US" sz="1400" dirty="0">
                  <a:solidFill>
                    <a:schemeClr val="bg1"/>
                  </a:solidFill>
                  <a:latin typeface="微软雅黑" panose="020B0503020204020204" pitchFamily="34" charset="-122"/>
                  <a:ea typeface="微软雅黑" panose="020B0503020204020204" pitchFamily="34" charset="-122"/>
                </a:rPr>
                <a:t>第三章 数据安全制度</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167" name="任意形状 10"/>
            <p:cNvSpPr/>
            <p:nvPr/>
          </p:nvSpPr>
          <p:spPr>
            <a:xfrm>
              <a:off x="3587155" y="4418312"/>
              <a:ext cx="1530944" cy="3228358"/>
            </a:xfrm>
            <a:custGeom>
              <a:avLst/>
              <a:gdLst>
                <a:gd name="connsiteX0" fmla="*/ 0 w 1530944"/>
                <a:gd name="connsiteY0" fmla="*/ 0 h 922320"/>
                <a:gd name="connsiteX1" fmla="*/ 1530944 w 1530944"/>
                <a:gd name="connsiteY1" fmla="*/ 0 h 922320"/>
                <a:gd name="connsiteX2" fmla="*/ 1530944 w 1530944"/>
                <a:gd name="connsiteY2" fmla="*/ 922320 h 922320"/>
                <a:gd name="connsiteX3" fmla="*/ 0 w 1530944"/>
                <a:gd name="connsiteY3" fmla="*/ 922320 h 922320"/>
                <a:gd name="connsiteX4" fmla="*/ 0 w 1530944"/>
                <a:gd name="connsiteY4" fmla="*/ 0 h 9223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0944" h="922320">
                  <a:moveTo>
                    <a:pt x="0" y="0"/>
                  </a:moveTo>
                  <a:lnTo>
                    <a:pt x="1530944" y="0"/>
                  </a:lnTo>
                  <a:lnTo>
                    <a:pt x="1530944" y="922320"/>
                  </a:lnTo>
                  <a:lnTo>
                    <a:pt x="0" y="922320"/>
                  </a:lnTo>
                  <a:lnTo>
                    <a:pt x="0" y="0"/>
                  </a:lnTo>
                  <a:close/>
                </a:path>
              </a:pathLst>
            </a:custGeom>
          </p:spPr>
          <p:style>
            <a:lnRef idx="2">
              <a:schemeClr val="accent4">
                <a:tint val="40000"/>
                <a:alpha val="90000"/>
                <a:hueOff val="0"/>
                <a:satOff val="0"/>
                <a:lumOff val="0"/>
                <a:alphaOff val="0"/>
              </a:schemeClr>
            </a:lnRef>
            <a:fillRef idx="1">
              <a:schemeClr val="accent4">
                <a:tint val="40000"/>
                <a:alpha val="90000"/>
                <a:hueOff val="0"/>
                <a:satOff val="0"/>
                <a:lumOff val="0"/>
                <a:alphaOff val="0"/>
              </a:schemeClr>
            </a:fillRef>
            <a:effectRef idx="0">
              <a:schemeClr val="accent4">
                <a:tint val="40000"/>
                <a:alpha val="90000"/>
                <a:hueOff val="0"/>
                <a:satOff val="0"/>
                <a:lumOff val="0"/>
                <a:alphaOff val="0"/>
              </a:schemeClr>
            </a:effectRef>
            <a:fontRef idx="minor">
              <a:schemeClr val="dk1">
                <a:hueOff val="0"/>
                <a:satOff val="0"/>
                <a:lumOff val="0"/>
                <a:alphaOff val="0"/>
              </a:schemeClr>
            </a:fontRef>
          </p:style>
          <p:txBody>
            <a:bodyPr spcFirstLastPara="0" vert="horz" wrap="square" lIns="72000" tIns="108000" rIns="72000" bIns="0" numCol="1" spcCol="1270" anchor="t" anchorCtr="0">
              <a:noAutofit/>
            </a:bodyPr>
            <a:lstStyle/>
            <a:p>
              <a:pPr indent="205105"/>
              <a:r>
                <a:rPr lang="zh-CN" altLang="en-US" sz="1200" kern="1200" dirty="0">
                  <a:solidFill>
                    <a:schemeClr val="tx1"/>
                  </a:solidFill>
                  <a:latin typeface="微软雅黑" panose="020B0503020204020204" pitchFamily="34" charset="-122"/>
                  <a:ea typeface="微软雅黑" panose="020B0503020204020204" pitchFamily="34" charset="-122"/>
                </a:rPr>
                <a:t>规定了数据安全主要管理制度内容，包括数据分类分级</a:t>
              </a:r>
              <a:r>
                <a:rPr lang="zh-CN" altLang="en-US" sz="1200" dirty="0">
                  <a:solidFill>
                    <a:schemeClr val="tx1"/>
                  </a:solidFill>
                  <a:latin typeface="微软雅黑" panose="020B0503020204020204" pitchFamily="34" charset="-122"/>
                  <a:ea typeface="微软雅黑" panose="020B0503020204020204" pitchFamily="34" charset="-122"/>
                </a:rPr>
                <a:t>、数据安全风险评估、报告、信息共享、监测预警机制、数据安全应急处置机制、数据安全审查制度、数据出口管理制度。</a:t>
              </a:r>
              <a:endParaRPr lang="zh-CN" altLang="en-US" sz="1200" dirty="0">
                <a:solidFill>
                  <a:schemeClr val="tx1"/>
                </a:solidFill>
                <a:latin typeface="微软雅黑" panose="020B0503020204020204" pitchFamily="34" charset="-122"/>
                <a:ea typeface="微软雅黑" panose="020B0503020204020204" pitchFamily="34" charset="-122"/>
              </a:endParaRPr>
            </a:p>
          </p:txBody>
        </p:sp>
        <p:sp>
          <p:nvSpPr>
            <p:cNvPr id="168" name="任意形状 11"/>
            <p:cNvSpPr/>
            <p:nvPr/>
          </p:nvSpPr>
          <p:spPr>
            <a:xfrm>
              <a:off x="5332432" y="3813513"/>
              <a:ext cx="1530944" cy="604800"/>
            </a:xfrm>
            <a:custGeom>
              <a:avLst/>
              <a:gdLst>
                <a:gd name="connsiteX0" fmla="*/ 0 w 1530944"/>
                <a:gd name="connsiteY0" fmla="*/ 0 h 604800"/>
                <a:gd name="connsiteX1" fmla="*/ 1530944 w 1530944"/>
                <a:gd name="connsiteY1" fmla="*/ 0 h 604800"/>
                <a:gd name="connsiteX2" fmla="*/ 1530944 w 1530944"/>
                <a:gd name="connsiteY2" fmla="*/ 604800 h 604800"/>
                <a:gd name="connsiteX3" fmla="*/ 0 w 1530944"/>
                <a:gd name="connsiteY3" fmla="*/ 604800 h 604800"/>
                <a:gd name="connsiteX4" fmla="*/ 0 w 1530944"/>
                <a:gd name="connsiteY4" fmla="*/ 0 h 604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0944" h="604800">
                  <a:moveTo>
                    <a:pt x="0" y="0"/>
                  </a:moveTo>
                  <a:lnTo>
                    <a:pt x="1530944" y="0"/>
                  </a:lnTo>
                  <a:lnTo>
                    <a:pt x="1530944" y="604800"/>
                  </a:lnTo>
                  <a:lnTo>
                    <a:pt x="0" y="604800"/>
                  </a:lnTo>
                  <a:lnTo>
                    <a:pt x="0" y="0"/>
                  </a:lnTo>
                  <a:close/>
                </a:path>
              </a:pathLst>
            </a:custGeom>
          </p:spPr>
          <p:style>
            <a:lnRef idx="2">
              <a:schemeClr val="accent5">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spcFirstLastPara="0" vert="horz" wrap="square" lIns="113792" tIns="65024" rIns="113792" bIns="65024" numCol="1" spcCol="1270" anchor="ctr" anchorCtr="0">
              <a:noAutofit/>
            </a:bodyPr>
            <a:lstStyle/>
            <a:p>
              <a:pPr algn="ctr" defTabSz="711200">
                <a:lnSpc>
                  <a:spcPct val="90000"/>
                </a:lnSpc>
                <a:spcBef>
                  <a:spcPct val="0"/>
                </a:spcBef>
                <a:spcAft>
                  <a:spcPct val="35000"/>
                </a:spcAft>
              </a:pPr>
              <a:r>
                <a:rPr lang="zh-CN" altLang="en-US" sz="1400" dirty="0">
                  <a:solidFill>
                    <a:schemeClr val="bg1"/>
                  </a:solidFill>
                  <a:latin typeface="微软雅黑" panose="020B0503020204020204" pitchFamily="34" charset="-122"/>
                  <a:ea typeface="微软雅黑" panose="020B0503020204020204" pitchFamily="34" charset="-122"/>
                </a:rPr>
                <a:t>第四章 数据安全保护义务</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169" name="任意形状 12"/>
            <p:cNvSpPr/>
            <p:nvPr/>
          </p:nvSpPr>
          <p:spPr>
            <a:xfrm>
              <a:off x="5332432" y="4418312"/>
              <a:ext cx="1530944" cy="3228358"/>
            </a:xfrm>
            <a:custGeom>
              <a:avLst/>
              <a:gdLst>
                <a:gd name="connsiteX0" fmla="*/ 0 w 1530944"/>
                <a:gd name="connsiteY0" fmla="*/ 0 h 922320"/>
                <a:gd name="connsiteX1" fmla="*/ 1530944 w 1530944"/>
                <a:gd name="connsiteY1" fmla="*/ 0 h 922320"/>
                <a:gd name="connsiteX2" fmla="*/ 1530944 w 1530944"/>
                <a:gd name="connsiteY2" fmla="*/ 922320 h 922320"/>
                <a:gd name="connsiteX3" fmla="*/ 0 w 1530944"/>
                <a:gd name="connsiteY3" fmla="*/ 922320 h 922320"/>
                <a:gd name="connsiteX4" fmla="*/ 0 w 1530944"/>
                <a:gd name="connsiteY4" fmla="*/ 0 h 9223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0944" h="922320">
                  <a:moveTo>
                    <a:pt x="0" y="0"/>
                  </a:moveTo>
                  <a:lnTo>
                    <a:pt x="1530944" y="0"/>
                  </a:lnTo>
                  <a:lnTo>
                    <a:pt x="1530944" y="922320"/>
                  </a:lnTo>
                  <a:lnTo>
                    <a:pt x="0" y="922320"/>
                  </a:lnTo>
                  <a:lnTo>
                    <a:pt x="0" y="0"/>
                  </a:lnTo>
                  <a:close/>
                </a:path>
              </a:pathLst>
            </a:custGeom>
          </p:spPr>
          <p:style>
            <a:lnRef idx="2">
              <a:schemeClr val="accent5">
                <a:tint val="40000"/>
                <a:alpha val="90000"/>
                <a:hueOff val="0"/>
                <a:satOff val="0"/>
                <a:lumOff val="0"/>
                <a:alphaOff val="0"/>
              </a:schemeClr>
            </a:lnRef>
            <a:fillRef idx="1">
              <a:schemeClr val="accent5">
                <a:tint val="40000"/>
                <a:alpha val="90000"/>
                <a:hueOff val="0"/>
                <a:satOff val="0"/>
                <a:lumOff val="0"/>
                <a:alphaOff val="0"/>
              </a:schemeClr>
            </a:fillRef>
            <a:effectRef idx="0">
              <a:schemeClr val="accent5">
                <a:tint val="40000"/>
                <a:alpha val="90000"/>
                <a:hueOff val="0"/>
                <a:satOff val="0"/>
                <a:lumOff val="0"/>
                <a:alphaOff val="0"/>
              </a:schemeClr>
            </a:effectRef>
            <a:fontRef idx="minor">
              <a:schemeClr val="dk1">
                <a:hueOff val="0"/>
                <a:satOff val="0"/>
                <a:lumOff val="0"/>
                <a:alphaOff val="0"/>
              </a:schemeClr>
            </a:fontRef>
          </p:style>
          <p:txBody>
            <a:bodyPr spcFirstLastPara="0" vert="horz" wrap="square" lIns="72000" tIns="108000" rIns="72000" bIns="0" numCol="1" spcCol="1270" anchor="t" anchorCtr="0">
              <a:noAutofit/>
            </a:bodyPr>
            <a:lstStyle/>
            <a:p>
              <a:pPr marL="0" lvl="1" indent="205105">
                <a:lnSpc>
                  <a:spcPct val="90000"/>
                </a:lnSpc>
                <a:spcBef>
                  <a:spcPct val="0"/>
                </a:spcBef>
                <a:spcAft>
                  <a:spcPct val="15000"/>
                </a:spcAft>
              </a:pPr>
              <a:r>
                <a:rPr lang="zh-CN" altLang="en-US" sz="1200" dirty="0">
                  <a:solidFill>
                    <a:schemeClr val="tx1"/>
                  </a:solidFill>
                  <a:latin typeface="微软雅黑" panose="020B0503020204020204" pitchFamily="34" charset="-122"/>
                  <a:ea typeface="微软雅黑" panose="020B0503020204020204" pitchFamily="34" charset="-122"/>
                </a:rPr>
                <a:t>明确开展数据活动的组织、个人的数据安全保护义务，落实数据安全保护责任，坚持安全与发展并重，规定支持促进数据安全与发展的措施。</a:t>
              </a:r>
              <a:endParaRPr lang="zh-CN" altLang="en-US" sz="1200" kern="1200" dirty="0">
                <a:solidFill>
                  <a:schemeClr val="tx1"/>
                </a:solidFill>
                <a:latin typeface="微软雅黑" panose="020B0503020204020204" pitchFamily="34" charset="-122"/>
                <a:ea typeface="微软雅黑" panose="020B0503020204020204" pitchFamily="34" charset="-122"/>
              </a:endParaRPr>
            </a:p>
          </p:txBody>
        </p:sp>
        <p:sp>
          <p:nvSpPr>
            <p:cNvPr id="170" name="任意形状 13"/>
            <p:cNvSpPr/>
            <p:nvPr/>
          </p:nvSpPr>
          <p:spPr>
            <a:xfrm>
              <a:off x="7077709" y="3813513"/>
              <a:ext cx="1530944" cy="604800"/>
            </a:xfrm>
            <a:custGeom>
              <a:avLst/>
              <a:gdLst>
                <a:gd name="connsiteX0" fmla="*/ 0 w 1530944"/>
                <a:gd name="connsiteY0" fmla="*/ 0 h 604800"/>
                <a:gd name="connsiteX1" fmla="*/ 1530944 w 1530944"/>
                <a:gd name="connsiteY1" fmla="*/ 0 h 604800"/>
                <a:gd name="connsiteX2" fmla="*/ 1530944 w 1530944"/>
                <a:gd name="connsiteY2" fmla="*/ 604800 h 604800"/>
                <a:gd name="connsiteX3" fmla="*/ 0 w 1530944"/>
                <a:gd name="connsiteY3" fmla="*/ 604800 h 604800"/>
                <a:gd name="connsiteX4" fmla="*/ 0 w 1530944"/>
                <a:gd name="connsiteY4" fmla="*/ 0 h 604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0944" h="604800">
                  <a:moveTo>
                    <a:pt x="0" y="0"/>
                  </a:moveTo>
                  <a:lnTo>
                    <a:pt x="1530944" y="0"/>
                  </a:lnTo>
                  <a:lnTo>
                    <a:pt x="1530944" y="604800"/>
                  </a:lnTo>
                  <a:lnTo>
                    <a:pt x="0" y="604800"/>
                  </a:lnTo>
                  <a:lnTo>
                    <a:pt x="0" y="0"/>
                  </a:lnTo>
                  <a:close/>
                </a:path>
              </a:pathLst>
            </a:custGeom>
          </p:spPr>
          <p:style>
            <a:lnRef idx="2">
              <a:schemeClr val="accent6">
                <a:hueOff val="0"/>
                <a:satOff val="0"/>
                <a:lumOff val="0"/>
                <a:alphaOff val="0"/>
              </a:schemeClr>
            </a:lnRef>
            <a:fillRef idx="1">
              <a:schemeClr val="accent6">
                <a:hueOff val="0"/>
                <a:satOff val="0"/>
                <a:lumOff val="0"/>
                <a:alphaOff val="0"/>
              </a:schemeClr>
            </a:fillRef>
            <a:effectRef idx="0">
              <a:schemeClr val="accent6">
                <a:hueOff val="0"/>
                <a:satOff val="0"/>
                <a:lumOff val="0"/>
                <a:alphaOff val="0"/>
              </a:schemeClr>
            </a:effectRef>
            <a:fontRef idx="minor">
              <a:schemeClr val="lt1"/>
            </a:fontRef>
          </p:style>
          <p:txBody>
            <a:bodyPr spcFirstLastPara="0" vert="horz" wrap="square" lIns="113792" tIns="65024" rIns="113792" bIns="65024" numCol="1" spcCol="1270" anchor="ctr" anchorCtr="0">
              <a:noAutofit/>
            </a:bodyPr>
            <a:lstStyle/>
            <a:p>
              <a:pPr algn="ctr" defTabSz="711200">
                <a:lnSpc>
                  <a:spcPct val="90000"/>
                </a:lnSpc>
                <a:spcBef>
                  <a:spcPct val="0"/>
                </a:spcBef>
                <a:spcAft>
                  <a:spcPct val="35000"/>
                </a:spcAft>
              </a:pPr>
              <a:r>
                <a:rPr lang="zh-CN" altLang="en-US" sz="1400" dirty="0">
                  <a:solidFill>
                    <a:schemeClr val="bg1"/>
                  </a:solidFill>
                  <a:latin typeface="微软雅黑" panose="020B0503020204020204" pitchFamily="34" charset="-122"/>
                  <a:ea typeface="微软雅黑" panose="020B0503020204020204" pitchFamily="34" charset="-122"/>
                </a:rPr>
                <a:t>第五章 政务数据安全与开放</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171" name="任意形状 14"/>
            <p:cNvSpPr/>
            <p:nvPr/>
          </p:nvSpPr>
          <p:spPr>
            <a:xfrm>
              <a:off x="7077709" y="4418312"/>
              <a:ext cx="1530944" cy="3228358"/>
            </a:xfrm>
            <a:custGeom>
              <a:avLst/>
              <a:gdLst>
                <a:gd name="connsiteX0" fmla="*/ 0 w 1530944"/>
                <a:gd name="connsiteY0" fmla="*/ 0 h 922320"/>
                <a:gd name="connsiteX1" fmla="*/ 1530944 w 1530944"/>
                <a:gd name="connsiteY1" fmla="*/ 0 h 922320"/>
                <a:gd name="connsiteX2" fmla="*/ 1530944 w 1530944"/>
                <a:gd name="connsiteY2" fmla="*/ 922320 h 922320"/>
                <a:gd name="connsiteX3" fmla="*/ 0 w 1530944"/>
                <a:gd name="connsiteY3" fmla="*/ 922320 h 922320"/>
                <a:gd name="connsiteX4" fmla="*/ 0 w 1530944"/>
                <a:gd name="connsiteY4" fmla="*/ 0 h 9223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0944" h="922320">
                  <a:moveTo>
                    <a:pt x="0" y="0"/>
                  </a:moveTo>
                  <a:lnTo>
                    <a:pt x="1530944" y="0"/>
                  </a:lnTo>
                  <a:lnTo>
                    <a:pt x="1530944" y="922320"/>
                  </a:lnTo>
                  <a:lnTo>
                    <a:pt x="0" y="922320"/>
                  </a:lnTo>
                  <a:lnTo>
                    <a:pt x="0" y="0"/>
                  </a:lnTo>
                  <a:close/>
                </a:path>
              </a:pathLst>
            </a:custGeom>
          </p:spPr>
          <p:style>
            <a:lnRef idx="2">
              <a:schemeClr val="accent6">
                <a:tint val="40000"/>
                <a:alpha val="90000"/>
                <a:hueOff val="0"/>
                <a:satOff val="0"/>
                <a:lumOff val="0"/>
                <a:alphaOff val="0"/>
              </a:schemeClr>
            </a:lnRef>
            <a:fillRef idx="1">
              <a:schemeClr val="accent6">
                <a:tint val="40000"/>
                <a:alpha val="90000"/>
                <a:hueOff val="0"/>
                <a:satOff val="0"/>
                <a:lumOff val="0"/>
                <a:alphaOff val="0"/>
              </a:schemeClr>
            </a:fillRef>
            <a:effectRef idx="0">
              <a:schemeClr val="accent6">
                <a:tint val="40000"/>
                <a:alpha val="90000"/>
                <a:hueOff val="0"/>
                <a:satOff val="0"/>
                <a:lumOff val="0"/>
                <a:alphaOff val="0"/>
              </a:schemeClr>
            </a:effectRef>
            <a:fontRef idx="minor">
              <a:schemeClr val="dk1">
                <a:hueOff val="0"/>
                <a:satOff val="0"/>
                <a:lumOff val="0"/>
                <a:alphaOff val="0"/>
              </a:schemeClr>
            </a:fontRef>
          </p:style>
          <p:txBody>
            <a:bodyPr spcFirstLastPara="0" vert="horz" wrap="square" lIns="72000" tIns="108000" rIns="72000" bIns="0" numCol="1" spcCol="1270" anchor="t" anchorCtr="0">
              <a:noAutofit/>
            </a:bodyPr>
            <a:lstStyle/>
            <a:p>
              <a:pPr marL="0" lvl="1" indent="205105">
                <a:lnSpc>
                  <a:spcPct val="90000"/>
                </a:lnSpc>
                <a:spcBef>
                  <a:spcPct val="0"/>
                </a:spcBef>
                <a:spcAft>
                  <a:spcPct val="15000"/>
                </a:spcAft>
              </a:pPr>
              <a:r>
                <a:rPr lang="zh-CN" altLang="en-US" sz="1200" dirty="0">
                  <a:solidFill>
                    <a:schemeClr val="tx1"/>
                  </a:solidFill>
                  <a:latin typeface="微软雅黑" panose="020B0503020204020204" pitchFamily="34" charset="-122"/>
                  <a:ea typeface="微软雅黑" panose="020B0503020204020204" pitchFamily="34" charset="-122"/>
                </a:rPr>
                <a:t>规定国家机关应建立保障政务数据安全和推动政务数据开放的制度措施，大力推进政务数据资源开放和开发利用。</a:t>
              </a:r>
              <a:endParaRPr lang="zh-CN" altLang="en-US" sz="1200" dirty="0">
                <a:solidFill>
                  <a:schemeClr val="tx1"/>
                </a:solidFill>
                <a:latin typeface="微软雅黑" panose="020B0503020204020204" pitchFamily="34" charset="-122"/>
                <a:ea typeface="微软雅黑" panose="020B0503020204020204" pitchFamily="34" charset="-122"/>
              </a:endParaRPr>
            </a:p>
          </p:txBody>
        </p:sp>
        <p:sp>
          <p:nvSpPr>
            <p:cNvPr id="172" name="任意形状 15"/>
            <p:cNvSpPr/>
            <p:nvPr/>
          </p:nvSpPr>
          <p:spPr>
            <a:xfrm>
              <a:off x="8822985" y="3813513"/>
              <a:ext cx="1530944" cy="604800"/>
            </a:xfrm>
            <a:custGeom>
              <a:avLst/>
              <a:gdLst>
                <a:gd name="connsiteX0" fmla="*/ 0 w 1530944"/>
                <a:gd name="connsiteY0" fmla="*/ 0 h 604800"/>
                <a:gd name="connsiteX1" fmla="*/ 1530944 w 1530944"/>
                <a:gd name="connsiteY1" fmla="*/ 0 h 604800"/>
                <a:gd name="connsiteX2" fmla="*/ 1530944 w 1530944"/>
                <a:gd name="connsiteY2" fmla="*/ 604800 h 604800"/>
                <a:gd name="connsiteX3" fmla="*/ 0 w 1530944"/>
                <a:gd name="connsiteY3" fmla="*/ 604800 h 604800"/>
                <a:gd name="connsiteX4" fmla="*/ 0 w 1530944"/>
                <a:gd name="connsiteY4" fmla="*/ 0 h 604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0944" h="604800">
                  <a:moveTo>
                    <a:pt x="0" y="0"/>
                  </a:moveTo>
                  <a:lnTo>
                    <a:pt x="1530944" y="0"/>
                  </a:lnTo>
                  <a:lnTo>
                    <a:pt x="1530944" y="604800"/>
                  </a:lnTo>
                  <a:lnTo>
                    <a:pt x="0" y="604800"/>
                  </a:lnTo>
                  <a:lnTo>
                    <a:pt x="0" y="0"/>
                  </a:lnTo>
                  <a:close/>
                </a:path>
              </a:pathLst>
            </a:custGeom>
          </p:spPr>
          <p:style>
            <a:lnRef idx="2">
              <a:schemeClr val="accent2">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13792" tIns="65024" rIns="113792" bIns="65024" numCol="1" spcCol="1270" anchor="ctr" anchorCtr="0">
              <a:noAutofit/>
            </a:bodyPr>
            <a:lstStyle/>
            <a:p>
              <a:pPr algn="ctr" defTabSz="711200">
                <a:lnSpc>
                  <a:spcPct val="90000"/>
                </a:lnSpc>
                <a:spcBef>
                  <a:spcPct val="0"/>
                </a:spcBef>
                <a:spcAft>
                  <a:spcPct val="35000"/>
                </a:spcAft>
              </a:pPr>
              <a:r>
                <a:rPr lang="zh-CN" altLang="en-US" sz="1400" dirty="0">
                  <a:solidFill>
                    <a:schemeClr val="bg1"/>
                  </a:solidFill>
                  <a:latin typeface="微软雅黑" panose="020B0503020204020204" pitchFamily="34" charset="-122"/>
                  <a:ea typeface="微软雅黑" panose="020B0503020204020204" pitchFamily="34" charset="-122"/>
                </a:rPr>
                <a:t>第六章 法律责任</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173" name="任意形状 16"/>
            <p:cNvSpPr/>
            <p:nvPr/>
          </p:nvSpPr>
          <p:spPr>
            <a:xfrm>
              <a:off x="8822985" y="4418312"/>
              <a:ext cx="1530944" cy="3228358"/>
            </a:xfrm>
            <a:custGeom>
              <a:avLst/>
              <a:gdLst>
                <a:gd name="connsiteX0" fmla="*/ 0 w 1530944"/>
                <a:gd name="connsiteY0" fmla="*/ 0 h 922320"/>
                <a:gd name="connsiteX1" fmla="*/ 1530944 w 1530944"/>
                <a:gd name="connsiteY1" fmla="*/ 0 h 922320"/>
                <a:gd name="connsiteX2" fmla="*/ 1530944 w 1530944"/>
                <a:gd name="connsiteY2" fmla="*/ 922320 h 922320"/>
                <a:gd name="connsiteX3" fmla="*/ 0 w 1530944"/>
                <a:gd name="connsiteY3" fmla="*/ 922320 h 922320"/>
                <a:gd name="connsiteX4" fmla="*/ 0 w 1530944"/>
                <a:gd name="connsiteY4" fmla="*/ 0 h 9223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0944" h="922320">
                  <a:moveTo>
                    <a:pt x="0" y="0"/>
                  </a:moveTo>
                  <a:lnTo>
                    <a:pt x="1530944" y="0"/>
                  </a:lnTo>
                  <a:lnTo>
                    <a:pt x="1530944" y="922320"/>
                  </a:lnTo>
                  <a:lnTo>
                    <a:pt x="0" y="922320"/>
                  </a:lnTo>
                  <a:lnTo>
                    <a:pt x="0" y="0"/>
                  </a:lnTo>
                  <a:close/>
                </a:path>
              </a:pathLst>
            </a:custGeom>
          </p:spPr>
          <p:style>
            <a:lnRef idx="2">
              <a:schemeClr val="accent2">
                <a:tint val="40000"/>
                <a:alpha val="90000"/>
                <a:hueOff val="0"/>
                <a:satOff val="0"/>
                <a:lumOff val="0"/>
                <a:alphaOff val="0"/>
              </a:schemeClr>
            </a:lnRef>
            <a:fillRef idx="1">
              <a:schemeClr val="accent2">
                <a:tint val="40000"/>
                <a:alpha val="90000"/>
                <a:hueOff val="0"/>
                <a:satOff val="0"/>
                <a:lumOff val="0"/>
                <a:alphaOff val="0"/>
              </a:schemeClr>
            </a:fillRef>
            <a:effectRef idx="0">
              <a:schemeClr val="accent2">
                <a:tint val="40000"/>
                <a:alpha val="90000"/>
                <a:hueOff val="0"/>
                <a:satOff val="0"/>
                <a:lumOff val="0"/>
                <a:alphaOff val="0"/>
              </a:schemeClr>
            </a:effectRef>
            <a:fontRef idx="minor">
              <a:schemeClr val="dk1">
                <a:hueOff val="0"/>
                <a:satOff val="0"/>
                <a:lumOff val="0"/>
                <a:alphaOff val="0"/>
              </a:schemeClr>
            </a:fontRef>
          </p:style>
          <p:txBody>
            <a:bodyPr spcFirstLastPara="0" vert="horz" wrap="square" lIns="72000" tIns="108000" rIns="72000" bIns="0" numCol="1" spcCol="1270" anchor="t" anchorCtr="0">
              <a:noAutofit/>
            </a:bodyPr>
            <a:lstStyle/>
            <a:p>
              <a:pPr marL="0" lvl="1" indent="205105">
                <a:lnSpc>
                  <a:spcPct val="90000"/>
                </a:lnSpc>
                <a:spcBef>
                  <a:spcPct val="0"/>
                </a:spcBef>
                <a:spcAft>
                  <a:spcPct val="15000"/>
                </a:spcAft>
              </a:pPr>
              <a:r>
                <a:rPr lang="zh-CN" altLang="en-US" sz="1200" dirty="0">
                  <a:solidFill>
                    <a:schemeClr val="tx1"/>
                  </a:solidFill>
                  <a:latin typeface="微软雅黑" panose="020B0503020204020204" pitchFamily="34" charset="-122"/>
                  <a:ea typeface="微软雅黑" panose="020B0503020204020204" pitchFamily="34" charset="-122"/>
                </a:rPr>
                <a:t>规定了违反本法相关规定应当承担的响应法律后果。</a:t>
              </a:r>
              <a:endParaRPr lang="zh-CN" altLang="en-US" sz="1200" dirty="0">
                <a:solidFill>
                  <a:schemeClr val="tx1"/>
                </a:solidFill>
                <a:latin typeface="微软雅黑" panose="020B0503020204020204" pitchFamily="34" charset="-122"/>
                <a:ea typeface="微软雅黑" panose="020B0503020204020204" pitchFamily="34" charset="-122"/>
              </a:endParaRPr>
            </a:p>
          </p:txBody>
        </p:sp>
        <p:sp>
          <p:nvSpPr>
            <p:cNvPr id="174" name="任意形状 17"/>
            <p:cNvSpPr/>
            <p:nvPr/>
          </p:nvSpPr>
          <p:spPr>
            <a:xfrm>
              <a:off x="10568262" y="3813513"/>
              <a:ext cx="1530944" cy="604800"/>
            </a:xfrm>
            <a:custGeom>
              <a:avLst/>
              <a:gdLst>
                <a:gd name="connsiteX0" fmla="*/ 0 w 1530944"/>
                <a:gd name="connsiteY0" fmla="*/ 0 h 604800"/>
                <a:gd name="connsiteX1" fmla="*/ 1530944 w 1530944"/>
                <a:gd name="connsiteY1" fmla="*/ 0 h 604800"/>
                <a:gd name="connsiteX2" fmla="*/ 1530944 w 1530944"/>
                <a:gd name="connsiteY2" fmla="*/ 604800 h 604800"/>
                <a:gd name="connsiteX3" fmla="*/ 0 w 1530944"/>
                <a:gd name="connsiteY3" fmla="*/ 604800 h 604800"/>
                <a:gd name="connsiteX4" fmla="*/ 0 w 1530944"/>
                <a:gd name="connsiteY4" fmla="*/ 0 h 604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0944" h="604800">
                  <a:moveTo>
                    <a:pt x="0" y="0"/>
                  </a:moveTo>
                  <a:lnTo>
                    <a:pt x="1530944" y="0"/>
                  </a:lnTo>
                  <a:lnTo>
                    <a:pt x="1530944" y="604800"/>
                  </a:lnTo>
                  <a:lnTo>
                    <a:pt x="0" y="604800"/>
                  </a:lnTo>
                  <a:lnTo>
                    <a:pt x="0" y="0"/>
                  </a:lnTo>
                  <a:close/>
                </a:path>
              </a:pathLst>
            </a:custGeom>
          </p:spPr>
          <p:style>
            <a:lnRef idx="2">
              <a:schemeClr val="accent3">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113792" tIns="65024" rIns="113792" bIns="65024" numCol="1" spcCol="1270" anchor="ctr" anchorCtr="0">
              <a:noAutofit/>
            </a:bodyPr>
            <a:lstStyle/>
            <a:p>
              <a:pPr algn="ctr" defTabSz="711200">
                <a:lnSpc>
                  <a:spcPct val="90000"/>
                </a:lnSpc>
                <a:spcBef>
                  <a:spcPct val="0"/>
                </a:spcBef>
                <a:spcAft>
                  <a:spcPct val="35000"/>
                </a:spcAft>
              </a:pPr>
              <a:r>
                <a:rPr lang="zh-CN" altLang="en-US" sz="1400" dirty="0">
                  <a:solidFill>
                    <a:schemeClr val="bg1"/>
                  </a:solidFill>
                  <a:latin typeface="微软雅黑" panose="020B0503020204020204" pitchFamily="34" charset="-122"/>
                  <a:ea typeface="微软雅黑" panose="020B0503020204020204" pitchFamily="34" charset="-122"/>
                </a:rPr>
                <a:t>第七章 附 则</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175" name="任意形状 18"/>
            <p:cNvSpPr/>
            <p:nvPr/>
          </p:nvSpPr>
          <p:spPr>
            <a:xfrm>
              <a:off x="10568262" y="4418312"/>
              <a:ext cx="1530944" cy="3228358"/>
            </a:xfrm>
            <a:custGeom>
              <a:avLst/>
              <a:gdLst>
                <a:gd name="connsiteX0" fmla="*/ 0 w 1530944"/>
                <a:gd name="connsiteY0" fmla="*/ 0 h 922320"/>
                <a:gd name="connsiteX1" fmla="*/ 1530944 w 1530944"/>
                <a:gd name="connsiteY1" fmla="*/ 0 h 922320"/>
                <a:gd name="connsiteX2" fmla="*/ 1530944 w 1530944"/>
                <a:gd name="connsiteY2" fmla="*/ 922320 h 922320"/>
                <a:gd name="connsiteX3" fmla="*/ 0 w 1530944"/>
                <a:gd name="connsiteY3" fmla="*/ 922320 h 922320"/>
                <a:gd name="connsiteX4" fmla="*/ 0 w 1530944"/>
                <a:gd name="connsiteY4" fmla="*/ 0 h 9223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0944" h="922320">
                  <a:moveTo>
                    <a:pt x="0" y="0"/>
                  </a:moveTo>
                  <a:lnTo>
                    <a:pt x="1530944" y="0"/>
                  </a:lnTo>
                  <a:lnTo>
                    <a:pt x="1530944" y="922320"/>
                  </a:lnTo>
                  <a:lnTo>
                    <a:pt x="0" y="922320"/>
                  </a:lnTo>
                  <a:lnTo>
                    <a:pt x="0" y="0"/>
                  </a:lnTo>
                  <a:close/>
                </a:path>
              </a:pathLst>
            </a:custGeom>
          </p:spPr>
          <p:style>
            <a:lnRef idx="2">
              <a:schemeClr val="accent3">
                <a:tint val="40000"/>
                <a:alpha val="90000"/>
                <a:hueOff val="0"/>
                <a:satOff val="0"/>
                <a:lumOff val="0"/>
                <a:alphaOff val="0"/>
              </a:schemeClr>
            </a:lnRef>
            <a:fillRef idx="1">
              <a:schemeClr val="accent3">
                <a:tint val="40000"/>
                <a:alpha val="90000"/>
                <a:hueOff val="0"/>
                <a:satOff val="0"/>
                <a:lumOff val="0"/>
                <a:alphaOff val="0"/>
              </a:schemeClr>
            </a:fillRef>
            <a:effectRef idx="0">
              <a:schemeClr val="accent3">
                <a:tint val="40000"/>
                <a:alpha val="90000"/>
                <a:hueOff val="0"/>
                <a:satOff val="0"/>
                <a:lumOff val="0"/>
                <a:alphaOff val="0"/>
              </a:schemeClr>
            </a:effectRef>
            <a:fontRef idx="minor">
              <a:schemeClr val="dk1">
                <a:hueOff val="0"/>
                <a:satOff val="0"/>
                <a:lumOff val="0"/>
                <a:alphaOff val="0"/>
              </a:schemeClr>
            </a:fontRef>
          </p:style>
          <p:txBody>
            <a:bodyPr spcFirstLastPara="0" vert="horz" wrap="square" lIns="72000" tIns="108000" rIns="72000" bIns="0" numCol="1" spcCol="1270" anchor="t" anchorCtr="0">
              <a:noAutofit/>
            </a:bodyPr>
            <a:lstStyle/>
            <a:p>
              <a:pPr indent="205105"/>
              <a:r>
                <a:rPr lang="zh-CN" altLang="en-US" sz="1200" dirty="0"/>
                <a:t>明确了涉密数据处理活动，</a:t>
              </a:r>
              <a:r>
                <a:rPr lang="zh-CN" altLang="zh-CN" sz="1200" dirty="0"/>
                <a:t>统计、档案工作中开展数据处理活动，开展涉及个人信息的数据处理活动应当遵守有关法律、行政法规的规定</a:t>
              </a:r>
              <a:r>
                <a:rPr lang="zh-CN" altLang="en-US" sz="1200" dirty="0"/>
                <a:t>，</a:t>
              </a:r>
              <a:r>
                <a:rPr lang="zh-CN" altLang="en-US" sz="1200" dirty="0">
                  <a:solidFill>
                    <a:schemeClr val="tx1"/>
                  </a:solidFill>
                  <a:latin typeface="微软雅黑" panose="020B0503020204020204" pitchFamily="34" charset="-122"/>
                  <a:ea typeface="微软雅黑" panose="020B0503020204020204" pitchFamily="34" charset="-122"/>
                </a:rPr>
                <a:t>军事数据安全保护立法事宜以及本法的实施日期。</a:t>
              </a:r>
              <a:endParaRPr lang="en-US" altLang="zh-CN" sz="1200" dirty="0">
                <a:solidFill>
                  <a:schemeClr val="tx1"/>
                </a:solidFill>
                <a:latin typeface="微软雅黑" panose="020B0503020204020204" pitchFamily="34" charset="-122"/>
                <a:ea typeface="微软雅黑" panose="020B0503020204020204" pitchFamily="34" charset="-122"/>
              </a:endParaRPr>
            </a:p>
            <a:p>
              <a:pPr indent="205105"/>
              <a:endParaRPr lang="zh-CN" altLang="en-US" sz="1200" dirty="0">
                <a:solidFill>
                  <a:schemeClr val="tx1"/>
                </a:solidFill>
                <a:latin typeface="微软雅黑" panose="020B0503020204020204" pitchFamily="34" charset="-122"/>
                <a:ea typeface="微软雅黑" panose="020B0503020204020204" pitchFamily="34" charset="-122"/>
              </a:endParaRPr>
            </a:p>
          </p:txBody>
        </p:sp>
      </p:grpSp>
      <p:sp>
        <p:nvSpPr>
          <p:cNvPr id="176" name="矩形 175"/>
          <p:cNvSpPr/>
          <p:nvPr/>
        </p:nvSpPr>
        <p:spPr>
          <a:xfrm>
            <a:off x="94696" y="1766366"/>
            <a:ext cx="12002605" cy="828244"/>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385445"/>
            <a:r>
              <a:rPr kumimoji="1" lang="zh-CN" altLang="en-US" sz="1400" dirty="0">
                <a:solidFill>
                  <a:schemeClr val="tx1"/>
                </a:solidFill>
                <a:latin typeface="微软雅黑" panose="020B0503020204020204" pitchFamily="34" charset="-122"/>
                <a:ea typeface="微软雅黑" panose="020B0503020204020204" pitchFamily="34" charset="-122"/>
              </a:rPr>
              <a:t>数据安全法是总体国家安全观框架下，国家安全法律体系的重要组成部分。该法律在网络安全法的基础上，进一步明确了数据安全相关者的保护义务与职责，并与国家互联网信息办公室发布的</a:t>
            </a:r>
            <a:r>
              <a:rPr kumimoji="1" lang="en-US" altLang="zh-CN" sz="1400" dirty="0">
                <a:solidFill>
                  <a:schemeClr val="tx1"/>
                </a:solidFill>
                <a:latin typeface="微软雅黑" panose="020B0503020204020204" pitchFamily="34" charset="-122"/>
                <a:ea typeface="微软雅黑" panose="020B0503020204020204" pitchFamily="34" charset="-122"/>
              </a:rPr>
              <a:t>《</a:t>
            </a:r>
            <a:r>
              <a:rPr kumimoji="1" lang="zh-CN" altLang="en-US" sz="1400" dirty="0">
                <a:solidFill>
                  <a:schemeClr val="tx1"/>
                </a:solidFill>
                <a:latin typeface="微软雅黑" panose="020B0503020204020204" pitchFamily="34" charset="-122"/>
                <a:ea typeface="微软雅黑" panose="020B0503020204020204" pitchFamily="34" charset="-122"/>
              </a:rPr>
              <a:t>数据安全管理办法（征求意见稿）</a:t>
            </a:r>
            <a:r>
              <a:rPr kumimoji="1" lang="en-US" altLang="zh-CN" sz="1400" dirty="0">
                <a:solidFill>
                  <a:schemeClr val="tx1"/>
                </a:solidFill>
                <a:latin typeface="微软雅黑" panose="020B0503020204020204" pitchFamily="34" charset="-122"/>
                <a:ea typeface="微软雅黑" panose="020B0503020204020204" pitchFamily="34" charset="-122"/>
              </a:rPr>
              <a:t>》</a:t>
            </a:r>
            <a:r>
              <a:rPr kumimoji="1" lang="zh-CN" altLang="en-US" sz="1400" dirty="0">
                <a:solidFill>
                  <a:schemeClr val="tx1"/>
                </a:solidFill>
                <a:latin typeface="微软雅黑" panose="020B0503020204020204" pitchFamily="34" charset="-122"/>
                <a:ea typeface="微软雅黑" panose="020B0503020204020204" pitchFamily="34" charset="-122"/>
              </a:rPr>
              <a:t>相互照应。</a:t>
            </a:r>
            <a:r>
              <a:rPr kumimoji="1" lang="en-US" altLang="zh-CN" sz="1400" dirty="0">
                <a:solidFill>
                  <a:schemeClr val="tx1"/>
                </a:solidFill>
                <a:latin typeface="微软雅黑" panose="020B0503020204020204" pitchFamily="34" charset="-122"/>
                <a:ea typeface="微软雅黑" panose="020B0503020204020204" pitchFamily="34" charset="-122"/>
              </a:rPr>
              <a:t>《</a:t>
            </a:r>
            <a:r>
              <a:rPr kumimoji="1" lang="zh-CN" altLang="en-US" sz="1400" dirty="0">
                <a:solidFill>
                  <a:schemeClr val="tx1"/>
                </a:solidFill>
                <a:latin typeface="微软雅黑" panose="020B0503020204020204" pitchFamily="34" charset="-122"/>
                <a:ea typeface="微软雅黑" panose="020B0503020204020204" pitchFamily="34" charset="-122"/>
              </a:rPr>
              <a:t>数据安全法</a:t>
            </a:r>
            <a:r>
              <a:rPr kumimoji="1" lang="en-US" altLang="zh-CN" sz="1400" dirty="0">
                <a:solidFill>
                  <a:schemeClr val="tx1"/>
                </a:solidFill>
                <a:latin typeface="微软雅黑" panose="020B0503020204020204" pitchFamily="34" charset="-122"/>
                <a:ea typeface="微软雅黑" panose="020B0503020204020204" pitchFamily="34" charset="-122"/>
              </a:rPr>
              <a:t>》</a:t>
            </a:r>
            <a:r>
              <a:rPr kumimoji="1" lang="zh-CN" altLang="en-US" sz="1400" dirty="0">
                <a:solidFill>
                  <a:schemeClr val="tx1"/>
                </a:solidFill>
                <a:latin typeface="微软雅黑" panose="020B0503020204020204" pitchFamily="34" charset="-122"/>
                <a:ea typeface="微软雅黑" panose="020B0503020204020204" pitchFamily="34" charset="-122"/>
              </a:rPr>
              <a:t>的诞生，标志着数据安全上升到国家安全层面，意义重大。</a:t>
            </a:r>
            <a:r>
              <a:rPr kumimoji="1" lang="en-US" altLang="zh-CN" sz="1400" dirty="0">
                <a:solidFill>
                  <a:schemeClr val="tx1"/>
                </a:solidFill>
                <a:latin typeface="微软雅黑" panose="020B0503020204020204" pitchFamily="34" charset="-122"/>
                <a:ea typeface="微软雅黑" panose="020B0503020204020204" pitchFamily="34" charset="-122"/>
              </a:rPr>
              <a:t>《</a:t>
            </a:r>
            <a:r>
              <a:rPr kumimoji="1" lang="zh-CN" altLang="en-US" sz="1400" dirty="0">
                <a:solidFill>
                  <a:schemeClr val="tx1"/>
                </a:solidFill>
                <a:latin typeface="微软雅黑" panose="020B0503020204020204" pitchFamily="34" charset="-122"/>
                <a:ea typeface="微软雅黑" panose="020B0503020204020204" pitchFamily="34" charset="-122"/>
              </a:rPr>
              <a:t>数据安全法</a:t>
            </a:r>
            <a:r>
              <a:rPr kumimoji="1" lang="en-US" altLang="zh-CN" sz="1400" dirty="0">
                <a:solidFill>
                  <a:schemeClr val="tx1"/>
                </a:solidFill>
                <a:latin typeface="微软雅黑" panose="020B0503020204020204" pitchFamily="34" charset="-122"/>
                <a:ea typeface="微软雅黑" panose="020B0503020204020204" pitchFamily="34" charset="-122"/>
              </a:rPr>
              <a:t>》</a:t>
            </a:r>
            <a:r>
              <a:rPr kumimoji="1" lang="zh-CN" altLang="en-US" sz="1400" dirty="0">
                <a:solidFill>
                  <a:schemeClr val="tx1"/>
                </a:solidFill>
                <a:latin typeface="微软雅黑" panose="020B0503020204020204" pitchFamily="34" charset="-122"/>
                <a:ea typeface="微软雅黑" panose="020B0503020204020204" pitchFamily="34" charset="-122"/>
              </a:rPr>
              <a:t>共七章五十五条。</a:t>
            </a:r>
            <a:endParaRPr kumimoji="1" lang="zh-CN" altLang="en-US" sz="1400" dirty="0">
              <a:solidFill>
                <a:schemeClr val="tx1"/>
              </a:solidFill>
              <a:latin typeface="微软雅黑" panose="020B0503020204020204" pitchFamily="34" charset="-122"/>
              <a:ea typeface="微软雅黑" panose="020B0503020204020204" pitchFamily="34" charset="-122"/>
            </a:endParaRPr>
          </a:p>
        </p:txBody>
      </p:sp>
      <p:sp>
        <p:nvSpPr>
          <p:cNvPr id="177" name="三角形 2"/>
          <p:cNvSpPr/>
          <p:nvPr/>
        </p:nvSpPr>
        <p:spPr>
          <a:xfrm>
            <a:off x="94695" y="1255976"/>
            <a:ext cx="12002605" cy="508885"/>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b="1" dirty="0"/>
              <a:t>中华人民共和国数据安全法</a:t>
            </a:r>
            <a:endParaRPr kumimoji="1" lang="zh-CN" altLang="en-US" b="1"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dirty="0"/>
              <a:t>第一章 总则</a:t>
            </a:r>
            <a:endParaRPr lang="zh-CN" altLang="en-US" dirty="0"/>
          </a:p>
        </p:txBody>
      </p:sp>
      <p:sp>
        <p:nvSpPr>
          <p:cNvPr id="5" name="副标题 4"/>
          <p:cNvSpPr>
            <a:spLocks noGrp="1"/>
          </p:cNvSpPr>
          <p:nvPr>
            <p:ph type="subTitle" idx="1"/>
          </p:nvPr>
        </p:nvSpPr>
        <p:spPr/>
        <p:txBody>
          <a:bodyPr/>
          <a:lstStyle/>
          <a:p>
            <a:endParaRPr lang="zh-CN" alt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zh-CN" altLang="en-US" dirty="0"/>
              <a:t>总则与适用范围</a:t>
            </a:r>
            <a:endParaRPr lang="zh-CN" altLang="en-US" dirty="0"/>
          </a:p>
        </p:txBody>
      </p:sp>
      <p:sp>
        <p:nvSpPr>
          <p:cNvPr id="4" name="矩形 3"/>
          <p:cNvSpPr/>
          <p:nvPr/>
        </p:nvSpPr>
        <p:spPr>
          <a:xfrm>
            <a:off x="1306285" y="1439530"/>
            <a:ext cx="9579430" cy="1289905"/>
          </a:xfrm>
          <a:prstGeom prst="rect">
            <a:avLst/>
          </a:prstGeom>
        </p:spPr>
        <p:txBody>
          <a:bodyPr wrap="square">
            <a:spAutoFit/>
          </a:bodyPr>
          <a:lstStyle/>
          <a:p>
            <a:pPr marL="285750" indent="-285750">
              <a:lnSpc>
                <a:spcPct val="150000"/>
              </a:lnSpc>
              <a:buClr>
                <a:schemeClr val="accent1"/>
              </a:buClr>
              <a:buFont typeface="Wingdings" panose="05000000000000000000" pitchFamily="2" charset="2"/>
              <a:buChar char="p"/>
            </a:pPr>
            <a:r>
              <a:rPr lang="zh-CN" altLang="en-US" b="1" dirty="0">
                <a:latin typeface="+mn-ea"/>
              </a:rPr>
              <a:t>总则：</a:t>
            </a:r>
            <a:endParaRPr lang="en-US" altLang="zh-CN" b="1" dirty="0">
              <a:latin typeface="+mn-ea"/>
            </a:endParaRPr>
          </a:p>
          <a:p>
            <a:pPr marL="285750" indent="-285750">
              <a:lnSpc>
                <a:spcPct val="150000"/>
              </a:lnSpc>
              <a:buClr>
                <a:schemeClr val="accent1"/>
              </a:buClr>
              <a:buFont typeface="Arial" panose="020B0604020202020204" pitchFamily="34" charset="0"/>
              <a:buChar char="•"/>
            </a:pPr>
            <a:r>
              <a:rPr lang="zh-CN" altLang="en-US" dirty="0">
                <a:latin typeface="+mn-ea"/>
              </a:rPr>
              <a:t>从总体国家安全观的视角提出要求，规范数据处理活动，保障数据安全，促进数据开发利用，保护个人、组织的合法权益，维护国家主权、安全和发展利益。</a:t>
            </a:r>
            <a:endParaRPr lang="zh-CN" altLang="en-US" dirty="0">
              <a:latin typeface="+mn-ea"/>
            </a:endParaRPr>
          </a:p>
        </p:txBody>
      </p:sp>
      <p:sp>
        <p:nvSpPr>
          <p:cNvPr id="6" name="矩形 5"/>
          <p:cNvSpPr/>
          <p:nvPr/>
        </p:nvSpPr>
        <p:spPr>
          <a:xfrm>
            <a:off x="1282534" y="2957681"/>
            <a:ext cx="9579430" cy="1704954"/>
          </a:xfrm>
          <a:prstGeom prst="rect">
            <a:avLst/>
          </a:prstGeom>
        </p:spPr>
        <p:txBody>
          <a:bodyPr wrap="square">
            <a:spAutoFit/>
          </a:bodyPr>
          <a:lstStyle/>
          <a:p>
            <a:pPr marL="285750" indent="-285750">
              <a:lnSpc>
                <a:spcPct val="150000"/>
              </a:lnSpc>
              <a:buClr>
                <a:schemeClr val="accent1"/>
              </a:buClr>
              <a:buFont typeface="Wingdings" panose="05000000000000000000" pitchFamily="2" charset="2"/>
              <a:buChar char="p"/>
            </a:pPr>
            <a:r>
              <a:rPr lang="zh-CN" altLang="en-US" b="1" dirty="0">
                <a:latin typeface="+mn-ea"/>
              </a:rPr>
              <a:t>法律适用：</a:t>
            </a:r>
            <a:endParaRPr lang="en-US" altLang="zh-CN" b="1" dirty="0">
              <a:latin typeface="+mn-ea"/>
            </a:endParaRPr>
          </a:p>
          <a:p>
            <a:pPr marL="285750" indent="-285750">
              <a:lnSpc>
                <a:spcPct val="150000"/>
              </a:lnSpc>
              <a:buClr>
                <a:schemeClr val="accent1"/>
              </a:buClr>
              <a:buFont typeface="Arial" panose="020B0604020202020204" pitchFamily="34" charset="0"/>
              <a:buChar char="•"/>
            </a:pPr>
            <a:r>
              <a:rPr lang="zh-CN" altLang="en-US" dirty="0">
                <a:latin typeface="+mn-ea"/>
              </a:rPr>
              <a:t>在中华人民共和国境内开展数据处理活动及其安全监管，适用本法。</a:t>
            </a:r>
            <a:endParaRPr lang="zh-CN" altLang="en-US" dirty="0">
              <a:latin typeface="+mn-ea"/>
            </a:endParaRPr>
          </a:p>
          <a:p>
            <a:pPr marL="285750" indent="-285750">
              <a:lnSpc>
                <a:spcPct val="150000"/>
              </a:lnSpc>
              <a:buClr>
                <a:schemeClr val="accent1"/>
              </a:buClr>
              <a:buFont typeface="Arial" panose="020B0604020202020204" pitchFamily="34" charset="0"/>
              <a:buChar char="•"/>
            </a:pPr>
            <a:r>
              <a:rPr lang="zh-CN" altLang="en-US" dirty="0">
                <a:latin typeface="+mn-ea"/>
              </a:rPr>
              <a:t>在中华人民共和国境外开展数据处理活动，损害中华人民共和国国家安全、公共利益或者公民、组织合法权益的，依法追究法律责任。</a:t>
            </a:r>
            <a:endParaRPr lang="zh-CN" altLang="en-US" dirty="0">
              <a:latin typeface="+mn-ea"/>
            </a:endParaRPr>
          </a:p>
        </p:txBody>
      </p:sp>
      <p:sp>
        <p:nvSpPr>
          <p:cNvPr id="2" name="矩形 1"/>
          <p:cNvSpPr/>
          <p:nvPr/>
        </p:nvSpPr>
        <p:spPr>
          <a:xfrm>
            <a:off x="1671044" y="5002971"/>
            <a:ext cx="8802410" cy="830997"/>
          </a:xfrm>
          <a:prstGeom prst="rect">
            <a:avLst/>
          </a:prstGeom>
          <a:solidFill>
            <a:schemeClr val="bg1"/>
          </a:solidFill>
        </p:spPr>
        <p:txBody>
          <a:bodyPr wrap="none" lIns="91440" tIns="45720" rIns="91440" bIns="45720">
            <a:spAutoFit/>
          </a:bodyPr>
          <a:lstStyle/>
          <a:p>
            <a:pPr algn="ctr"/>
            <a:r>
              <a:rPr lang="zh-CN" altLang="en-US" sz="4800" b="1" dirty="0">
                <a:ln w="12700">
                  <a:solidFill>
                    <a:schemeClr val="accent3">
                      <a:lumMod val="50000"/>
                    </a:schemeClr>
                  </a:solidFill>
                  <a:prstDash val="solid"/>
                </a:ln>
                <a:solidFill>
                  <a:schemeClr val="accent4"/>
                </a:solidFill>
                <a:effectLst>
                  <a:outerShdw blurRad="60007" dist="310007" dir="7680000" sy="30000" kx="1300200" algn="ctr" rotWithShape="0">
                    <a:prstClr val="black">
                      <a:alpha val="32000"/>
                    </a:prstClr>
                  </a:outerShdw>
                </a:effectLst>
              </a:rPr>
              <a:t>数据安全法是数据自由的守护神</a:t>
            </a:r>
            <a:endParaRPr lang="zh-CN" altLang="en-US" sz="4800" b="1" dirty="0">
              <a:ln w="12700">
                <a:solidFill>
                  <a:schemeClr val="accent3">
                    <a:lumMod val="50000"/>
                  </a:schemeClr>
                </a:solidFill>
                <a:prstDash val="solid"/>
              </a:ln>
              <a:solidFill>
                <a:schemeClr val="accent4"/>
              </a:solidFill>
              <a:effectLst>
                <a:outerShdw blurRad="60007" dist="310007" dir="7680000" sy="30000" kx="1300200" algn="ctr" rotWithShape="0">
                  <a:prstClr val="black">
                    <a:alpha val="32000"/>
                  </a:prstClr>
                </a:outerShdw>
              </a:effectLst>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双波形 36"/>
          <p:cNvSpPr/>
          <p:nvPr/>
        </p:nvSpPr>
        <p:spPr>
          <a:xfrm>
            <a:off x="7738039" y="3512127"/>
            <a:ext cx="2667698" cy="1183992"/>
          </a:xfrm>
          <a:prstGeom prst="doubleWave">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effectLst/>
                <a:latin typeface="微软雅黑" panose="020B0503020204020204" pitchFamily="34" charset="-122"/>
                <a:ea typeface="微软雅黑" panose="020B0503020204020204" pitchFamily="34" charset="-122"/>
                <a:cs typeface="Times New Roman" panose="02020603050405020304" pitchFamily="18" charset="0"/>
              </a:rPr>
              <a:t>负责统筹协调网络数据安全和相关</a:t>
            </a:r>
            <a:r>
              <a:rPr lang="zh-CN" altLang="en-US" sz="1400" b="1" dirty="0">
                <a:solidFill>
                  <a:srgbClr val="FF0000"/>
                </a:solidFill>
                <a:effectLst/>
                <a:latin typeface="微软雅黑" panose="020B0503020204020204" pitchFamily="34" charset="-122"/>
                <a:ea typeface="微软雅黑" panose="020B0503020204020204" pitchFamily="34" charset="-122"/>
                <a:cs typeface="Times New Roman" panose="02020603050405020304" pitchFamily="18" charset="0"/>
              </a:rPr>
              <a:t>监管工作</a:t>
            </a:r>
            <a:endParaRPr lang="zh-CN" altLang="en-US" sz="1400" b="1" dirty="0">
              <a:solidFill>
                <a:srgbClr val="FF0000"/>
              </a:solidFill>
              <a:latin typeface="微软雅黑" panose="020B0503020204020204" pitchFamily="34" charset="-122"/>
              <a:ea typeface="微软雅黑" panose="020B0503020204020204" pitchFamily="34" charset="-122"/>
            </a:endParaRPr>
          </a:p>
        </p:txBody>
      </p:sp>
      <p:sp>
        <p:nvSpPr>
          <p:cNvPr id="36" name="双波形 35"/>
          <p:cNvSpPr/>
          <p:nvPr/>
        </p:nvSpPr>
        <p:spPr>
          <a:xfrm>
            <a:off x="4625724" y="3512127"/>
            <a:ext cx="2667698" cy="1183992"/>
          </a:xfrm>
          <a:prstGeom prst="doubleWave">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effectLst/>
                <a:latin typeface="微软雅黑" panose="020B0503020204020204" pitchFamily="34" charset="-122"/>
                <a:ea typeface="微软雅黑" panose="020B0503020204020204" pitchFamily="34" charset="-122"/>
                <a:cs typeface="Times New Roman" panose="02020603050405020304" pitchFamily="18" charset="0"/>
              </a:rPr>
              <a:t>负责各自职责范围内承担数据安全</a:t>
            </a:r>
            <a:r>
              <a:rPr lang="zh-CN" altLang="en-US" sz="1400" b="1" dirty="0">
                <a:solidFill>
                  <a:srgbClr val="FF0000"/>
                </a:solidFill>
                <a:effectLst/>
                <a:latin typeface="微软雅黑" panose="020B0503020204020204" pitchFamily="34" charset="-122"/>
                <a:ea typeface="微软雅黑" panose="020B0503020204020204" pitchFamily="34" charset="-122"/>
                <a:cs typeface="Times New Roman" panose="02020603050405020304" pitchFamily="18" charset="0"/>
              </a:rPr>
              <a:t>监管职责</a:t>
            </a:r>
            <a:endParaRPr lang="zh-CN" altLang="en-US" sz="1400" b="1" dirty="0">
              <a:solidFill>
                <a:srgbClr val="FF0000"/>
              </a:solidFill>
              <a:latin typeface="微软雅黑" panose="020B0503020204020204" pitchFamily="34" charset="-122"/>
              <a:ea typeface="微软雅黑" panose="020B0503020204020204" pitchFamily="34" charset="-122"/>
            </a:endParaRPr>
          </a:p>
        </p:txBody>
      </p:sp>
      <p:sp>
        <p:nvSpPr>
          <p:cNvPr id="3" name="标题 2"/>
          <p:cNvSpPr>
            <a:spLocks noGrp="1"/>
          </p:cNvSpPr>
          <p:nvPr>
            <p:ph type="title"/>
          </p:nvPr>
        </p:nvSpPr>
        <p:spPr/>
        <p:txBody>
          <a:bodyPr/>
          <a:lstStyle/>
          <a:p>
            <a:r>
              <a:rPr lang="zh-CN" altLang="en-US" dirty="0"/>
              <a:t>责任分工与权责</a:t>
            </a:r>
            <a:endParaRPr lang="zh-CN" altLang="en-US" dirty="0"/>
          </a:p>
        </p:txBody>
      </p:sp>
      <p:sp>
        <p:nvSpPr>
          <p:cNvPr id="13" name="矩形: 圆角 12"/>
          <p:cNvSpPr/>
          <p:nvPr/>
        </p:nvSpPr>
        <p:spPr>
          <a:xfrm>
            <a:off x="3732297" y="1479139"/>
            <a:ext cx="4454554" cy="654342"/>
          </a:xfrm>
          <a:prstGeom prst="round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3">
            <a:schemeClr val="lt1"/>
          </a:lnRef>
          <a:fillRef idx="1">
            <a:schemeClr val="accent2"/>
          </a:fillRef>
          <a:effectRef idx="1">
            <a:schemeClr val="accent2"/>
          </a:effectRef>
          <a:fontRef idx="minor">
            <a:schemeClr val="lt1"/>
          </a:fontRef>
        </p:style>
        <p:txBody>
          <a:bodyPr rtlCol="0" anchor="ctr"/>
          <a:lstStyle/>
          <a:p>
            <a:pPr algn="ctr"/>
            <a:r>
              <a:rPr lang="zh-CN" altLang="zh-CN">
                <a:effectLst/>
                <a:latin typeface="+mn-ea"/>
                <a:cs typeface="Times New Roman" panose="02020603050405020304" pitchFamily="18" charset="0"/>
              </a:rPr>
              <a:t>中央国家安全领导机构</a:t>
            </a:r>
            <a:endParaRPr lang="zh-CN" altLang="en-US">
              <a:latin typeface="+mn-ea"/>
            </a:endParaRPr>
          </a:p>
        </p:txBody>
      </p:sp>
      <p:sp>
        <p:nvSpPr>
          <p:cNvPr id="16" name="矩形: 圆角 15"/>
          <p:cNvSpPr/>
          <p:nvPr/>
        </p:nvSpPr>
        <p:spPr>
          <a:xfrm>
            <a:off x="4625725" y="2945115"/>
            <a:ext cx="2667698" cy="872455"/>
          </a:xfrm>
          <a:prstGeom prst="round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zh-CN" altLang="en-US" sz="1600" dirty="0">
                <a:latin typeface="+mn-ea"/>
              </a:rPr>
              <a:t>公安机关、国家安全机关</a:t>
            </a:r>
            <a:endParaRPr lang="zh-CN" altLang="en-US" sz="1600" dirty="0">
              <a:latin typeface="+mn-ea"/>
            </a:endParaRPr>
          </a:p>
        </p:txBody>
      </p:sp>
      <p:sp>
        <p:nvSpPr>
          <p:cNvPr id="17" name="矩形: 圆角 16"/>
          <p:cNvSpPr/>
          <p:nvPr/>
        </p:nvSpPr>
        <p:spPr>
          <a:xfrm>
            <a:off x="7738041" y="2945114"/>
            <a:ext cx="2667698" cy="872455"/>
          </a:xfrm>
          <a:prstGeom prst="round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zh-CN" altLang="en-US" sz="1600" dirty="0">
                <a:latin typeface="+mn-ea"/>
              </a:rPr>
              <a:t>国家网信部门</a:t>
            </a:r>
            <a:endParaRPr lang="zh-CN" altLang="en-US" sz="1600" dirty="0">
              <a:latin typeface="+mn-ea"/>
            </a:endParaRPr>
          </a:p>
        </p:txBody>
      </p:sp>
      <p:cxnSp>
        <p:nvCxnSpPr>
          <p:cNvPr id="23" name="连接符: 肘形 22"/>
          <p:cNvCxnSpPr>
            <a:stCxn id="13" idx="2"/>
            <a:endCxn id="14" idx="0"/>
          </p:cNvCxnSpPr>
          <p:nvPr/>
        </p:nvCxnSpPr>
        <p:spPr>
          <a:xfrm rot="5400000">
            <a:off x="3997599" y="983140"/>
            <a:ext cx="811634" cy="3112316"/>
          </a:xfrm>
          <a:prstGeom prst="bentConnector3">
            <a:avLst>
              <a:gd name="adj1" fmla="val 50000"/>
            </a:avLst>
          </a:prstGeom>
          <a:ln w="25400">
            <a:solidFill>
              <a:schemeClr val="accent5"/>
            </a:solidFill>
            <a:tailEnd type="triangle"/>
          </a:ln>
        </p:spPr>
        <p:style>
          <a:lnRef idx="1">
            <a:schemeClr val="accent6"/>
          </a:lnRef>
          <a:fillRef idx="0">
            <a:schemeClr val="accent6"/>
          </a:fillRef>
          <a:effectRef idx="0">
            <a:schemeClr val="accent6"/>
          </a:effectRef>
          <a:fontRef idx="minor">
            <a:schemeClr val="tx1"/>
          </a:fontRef>
        </p:style>
      </p:cxnSp>
      <p:cxnSp>
        <p:nvCxnSpPr>
          <p:cNvPr id="26" name="直接箭头连接符 25"/>
          <p:cNvCxnSpPr>
            <a:endCxn id="16" idx="0"/>
          </p:cNvCxnSpPr>
          <p:nvPr/>
        </p:nvCxnSpPr>
        <p:spPr>
          <a:xfrm>
            <a:off x="5959574" y="2133481"/>
            <a:ext cx="0" cy="811634"/>
          </a:xfrm>
          <a:prstGeom prst="straightConnector1">
            <a:avLst/>
          </a:prstGeom>
          <a:ln w="25400">
            <a:solidFill>
              <a:schemeClr val="accent5"/>
            </a:solidFill>
            <a:tailEnd type="triangle"/>
          </a:ln>
        </p:spPr>
        <p:style>
          <a:lnRef idx="1">
            <a:schemeClr val="accent6"/>
          </a:lnRef>
          <a:fillRef idx="0">
            <a:schemeClr val="accent6"/>
          </a:fillRef>
          <a:effectRef idx="0">
            <a:schemeClr val="accent6"/>
          </a:effectRef>
          <a:fontRef idx="minor">
            <a:schemeClr val="tx1"/>
          </a:fontRef>
        </p:style>
      </p:cxnSp>
      <p:cxnSp>
        <p:nvCxnSpPr>
          <p:cNvPr id="27" name="连接符: 肘形 26"/>
          <p:cNvCxnSpPr>
            <a:stCxn id="13" idx="2"/>
            <a:endCxn id="17" idx="0"/>
          </p:cNvCxnSpPr>
          <p:nvPr/>
        </p:nvCxnSpPr>
        <p:spPr>
          <a:xfrm rot="16200000" flipH="1">
            <a:off x="7109916" y="983139"/>
            <a:ext cx="811633" cy="3112316"/>
          </a:xfrm>
          <a:prstGeom prst="bentConnector3">
            <a:avLst>
              <a:gd name="adj1" fmla="val 50000"/>
            </a:avLst>
          </a:prstGeom>
          <a:ln w="25400">
            <a:solidFill>
              <a:schemeClr val="accent5"/>
            </a:solidFill>
            <a:tailEnd type="triangle"/>
          </a:ln>
        </p:spPr>
        <p:style>
          <a:lnRef idx="1">
            <a:schemeClr val="accent6"/>
          </a:lnRef>
          <a:fillRef idx="0">
            <a:schemeClr val="accent6"/>
          </a:fillRef>
          <a:effectRef idx="0">
            <a:schemeClr val="accent6"/>
          </a:effectRef>
          <a:fontRef idx="minor">
            <a:schemeClr val="tx1"/>
          </a:fontRef>
        </p:style>
      </p:cxnSp>
      <p:sp>
        <p:nvSpPr>
          <p:cNvPr id="35" name="双波形 34"/>
          <p:cNvSpPr/>
          <p:nvPr/>
        </p:nvSpPr>
        <p:spPr>
          <a:xfrm>
            <a:off x="1513409" y="3512127"/>
            <a:ext cx="2667698" cy="1183992"/>
          </a:xfrm>
          <a:prstGeom prst="doubleWave">
            <a:avLst/>
          </a:prstGeom>
          <a:solidFill>
            <a:schemeClr val="accent1"/>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zh-CN" sz="1400" dirty="0">
                <a:effectLst/>
                <a:latin typeface="微软雅黑" panose="020B0503020204020204" pitchFamily="34" charset="-122"/>
                <a:ea typeface="微软雅黑" panose="020B0503020204020204" pitchFamily="34" charset="-122"/>
                <a:cs typeface="Times New Roman" panose="02020603050405020304" pitchFamily="18" charset="0"/>
              </a:rPr>
              <a:t>承担本行业、本领域数据安全</a:t>
            </a:r>
            <a:r>
              <a:rPr lang="zh-CN" altLang="zh-CN" sz="1400" b="1" dirty="0">
                <a:solidFill>
                  <a:srgbClr val="FF0000"/>
                </a:solidFill>
                <a:latin typeface="微软雅黑" panose="020B0503020204020204" pitchFamily="34" charset="-122"/>
                <a:ea typeface="微软雅黑" panose="020B0503020204020204" pitchFamily="34" charset="-122"/>
                <a:cs typeface="Times New Roman" panose="02020603050405020304" pitchFamily="18" charset="0"/>
              </a:rPr>
              <a:t>监责管职</a:t>
            </a:r>
            <a:endParaRPr lang="zh-CN" altLang="en-US" sz="1400" b="1" dirty="0">
              <a:solidFill>
                <a:srgbClr val="FF0000"/>
              </a:solidFill>
              <a:latin typeface="微软雅黑" panose="020B0503020204020204" pitchFamily="34" charset="-122"/>
              <a:ea typeface="微软雅黑" panose="020B0503020204020204" pitchFamily="34" charset="-122"/>
            </a:endParaRPr>
          </a:p>
        </p:txBody>
      </p:sp>
      <p:sp>
        <p:nvSpPr>
          <p:cNvPr id="14" name="矩形: 圆角 13"/>
          <p:cNvSpPr/>
          <p:nvPr/>
        </p:nvSpPr>
        <p:spPr>
          <a:xfrm>
            <a:off x="1513409" y="2945115"/>
            <a:ext cx="2667698" cy="872455"/>
          </a:xfrm>
          <a:prstGeom prst="round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zh-CN" altLang="zh-CN" sz="1600" dirty="0">
                <a:effectLst/>
                <a:latin typeface="+mn-ea"/>
                <a:cs typeface="Times New Roman" panose="02020603050405020304" pitchFamily="18" charset="0"/>
              </a:rPr>
              <a:t>工业、电信、交通、金融、自然资源、卫生健康、教育、科技等主管部门</a:t>
            </a:r>
            <a:endParaRPr lang="zh-CN" altLang="en-US" sz="1600" dirty="0">
              <a:latin typeface="+mn-ea"/>
            </a:endParaRPr>
          </a:p>
        </p:txBody>
      </p:sp>
      <p:sp>
        <p:nvSpPr>
          <p:cNvPr id="38" name="矩形: 圆顶角 37"/>
          <p:cNvSpPr/>
          <p:nvPr/>
        </p:nvSpPr>
        <p:spPr>
          <a:xfrm>
            <a:off x="1513409" y="4921385"/>
            <a:ext cx="8892328" cy="683491"/>
          </a:xfrm>
          <a:prstGeom prst="round2SameRect">
            <a:avLst/>
          </a:prstGeom>
          <a:solidFill>
            <a:schemeClr val="accent5"/>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zh-CN" sz="1800" dirty="0">
                <a:effectLst/>
                <a:latin typeface="微软雅黑" panose="020B0503020204020204" pitchFamily="34" charset="-122"/>
                <a:ea typeface="微软雅黑" panose="020B0503020204020204" pitchFamily="34" charset="-122"/>
                <a:cs typeface="Times New Roman" panose="02020603050405020304" pitchFamily="18" charset="0"/>
              </a:rPr>
              <a:t>各地区、各部门对本地区、本部门工作中收集和产生的数据及数据安全负责</a:t>
            </a:r>
            <a:endParaRPr lang="zh-CN" altLang="en-US" dirty="0">
              <a:latin typeface="微软雅黑" panose="020B0503020204020204" pitchFamily="34" charset="-122"/>
              <a:ea typeface="微软雅黑" panose="020B0503020204020204" pitchFamily="34" charset="-122"/>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zh-CN" altLang="en-US" dirty="0"/>
              <a:t>数据安全开展</a:t>
            </a:r>
            <a:endParaRPr lang="zh-CN" altLang="en-US" dirty="0"/>
          </a:p>
        </p:txBody>
      </p:sp>
      <p:pic>
        <p:nvPicPr>
          <p:cNvPr id="7" name="图片 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4138022" y="1508309"/>
            <a:ext cx="4616354" cy="2997768"/>
          </a:xfrm>
          <a:prstGeom prst="rect">
            <a:avLst/>
          </a:prstGeom>
          <a:solidFill>
            <a:srgbClr val="FFFFFF">
              <a:shade val="85000"/>
            </a:srgbClr>
          </a:solidFill>
          <a:ln w="88900" cap="sq">
            <a:solidFill>
              <a:srgbClr val="FFFFFF"/>
            </a:solid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8" name="对话气泡: 圆角矩形 7"/>
          <p:cNvSpPr/>
          <p:nvPr/>
        </p:nvSpPr>
        <p:spPr>
          <a:xfrm>
            <a:off x="1506555" y="1589873"/>
            <a:ext cx="2059806" cy="1270535"/>
          </a:xfrm>
          <a:prstGeom prst="wedgeRoundRectCallout">
            <a:avLst>
              <a:gd name="adj1" fmla="val 87975"/>
              <a:gd name="adj2" fmla="val 9470"/>
              <a:gd name="adj3" fmla="val 16667"/>
            </a:avLst>
          </a:prstGeo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zh-CN" altLang="en-US" dirty="0"/>
              <a:t>建立健全数据安全治理体系</a:t>
            </a:r>
            <a:endParaRPr lang="zh-CN" altLang="en-US" dirty="0"/>
          </a:p>
        </p:txBody>
      </p:sp>
      <p:sp>
        <p:nvSpPr>
          <p:cNvPr id="9" name="对话气泡: 圆角矩形 8"/>
          <p:cNvSpPr/>
          <p:nvPr/>
        </p:nvSpPr>
        <p:spPr>
          <a:xfrm>
            <a:off x="9210536" y="2225140"/>
            <a:ext cx="2017534" cy="1270535"/>
          </a:xfrm>
          <a:prstGeom prst="wedgeRoundRectCallout">
            <a:avLst>
              <a:gd name="adj1" fmla="val -83279"/>
              <a:gd name="adj2" fmla="val 20833"/>
              <a:gd name="adj3" fmla="val 16667"/>
            </a:avLst>
          </a:prstGeom>
          <a:solidFill>
            <a:srgbClr val="00C0D7"/>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zh-CN" altLang="en-US" b="0" i="0" dirty="0">
                <a:solidFill>
                  <a:schemeClr val="bg1"/>
                </a:solidFill>
                <a:effectLst/>
                <a:latin typeface="微软雅黑" panose="020B0503020204020204" pitchFamily="34" charset="-122"/>
                <a:ea typeface="微软雅黑" panose="020B0503020204020204" pitchFamily="34" charset="-122"/>
              </a:rPr>
              <a:t>相关行业组织按照章程，依法制定数据安全行为规范和团体标准</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0" name="对话气泡: 圆角矩形 9"/>
          <p:cNvSpPr/>
          <p:nvPr/>
        </p:nvSpPr>
        <p:spPr>
          <a:xfrm>
            <a:off x="4428664" y="4985987"/>
            <a:ext cx="2182487" cy="1270535"/>
          </a:xfrm>
          <a:prstGeom prst="wedgeRoundRectCallout">
            <a:avLst>
              <a:gd name="adj1" fmla="val 5935"/>
              <a:gd name="adj2" fmla="val -104924"/>
              <a:gd name="adj3" fmla="val 16667"/>
            </a:avLst>
          </a:prstGeom>
          <a:solidFill>
            <a:srgbClr val="4F5055"/>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zh-CN" altLang="en-US" b="0" i="0" dirty="0">
                <a:solidFill>
                  <a:schemeClr val="bg1"/>
                </a:solidFill>
                <a:effectLst/>
                <a:latin typeface="微软雅黑" panose="020B0503020204020204" pitchFamily="34" charset="-122"/>
                <a:ea typeface="微软雅黑" panose="020B0503020204020204" pitchFamily="34" charset="-122"/>
              </a:rPr>
              <a:t>任何个人、组织都有权对违反本法规定的行为向有关主管部门投诉、举报</a:t>
            </a:r>
            <a:endParaRPr lang="zh-CN" altLang="en-US"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dirty="0"/>
              <a:t>第二章 数据安全与发展</a:t>
            </a:r>
            <a:endParaRPr lang="zh-CN" altLang="en-US" dirty="0"/>
          </a:p>
        </p:txBody>
      </p:sp>
      <p:sp>
        <p:nvSpPr>
          <p:cNvPr id="5" name="副标题 4"/>
          <p:cNvSpPr>
            <a:spLocks noGrp="1"/>
          </p:cNvSpPr>
          <p:nvPr>
            <p:ph type="subTitle" idx="1"/>
          </p:nvPr>
        </p:nvSpPr>
        <p:spPr/>
        <p:txBody>
          <a:bodyPr/>
          <a:lstStyle/>
          <a:p>
            <a:endParaRPr lang="zh-CN" alt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zh-CN" altLang="en-US" dirty="0"/>
              <a:t>总体原则与战略要求</a:t>
            </a:r>
            <a:endParaRPr lang="zh-CN" altLang="en-US" dirty="0"/>
          </a:p>
        </p:txBody>
      </p:sp>
      <p:sp>
        <p:nvSpPr>
          <p:cNvPr id="4" name="矩形 3"/>
          <p:cNvSpPr/>
          <p:nvPr/>
        </p:nvSpPr>
        <p:spPr>
          <a:xfrm>
            <a:off x="1464676" y="5367569"/>
            <a:ext cx="9504529" cy="874407"/>
          </a:xfrm>
          <a:prstGeom prst="rect">
            <a:avLst/>
          </a:prstGeom>
        </p:spPr>
        <p:txBody>
          <a:bodyPr wrap="square">
            <a:spAutoFit/>
          </a:bodyPr>
          <a:lstStyle/>
          <a:p>
            <a:pPr marL="285750" indent="-285750">
              <a:lnSpc>
                <a:spcPct val="150000"/>
              </a:lnSpc>
              <a:buClr>
                <a:srgbClr val="68B92E"/>
              </a:buClr>
              <a:buFont typeface="Wingdings" panose="05000000000000000000" pitchFamily="2" charset="2"/>
              <a:buChar char="p"/>
            </a:pPr>
            <a:r>
              <a:rPr lang="zh-CN" altLang="en-US" b="1" dirty="0">
                <a:latin typeface="+mn-ea"/>
                <a:cs typeface="Times New Roman" panose="02020603050405020304" pitchFamily="18" charset="0"/>
              </a:rPr>
              <a:t>总体原则：</a:t>
            </a:r>
            <a:r>
              <a:rPr lang="zh-CN" altLang="en-US" dirty="0">
                <a:latin typeface="+mn-ea"/>
                <a:cs typeface="Times New Roman" panose="02020603050405020304" pitchFamily="18" charset="0"/>
              </a:rPr>
              <a:t>国家统筹发展和安全，坚持以</a:t>
            </a:r>
            <a:r>
              <a:rPr lang="zh-CN" altLang="en-US" b="1" dirty="0">
                <a:solidFill>
                  <a:srgbClr val="FF0000"/>
                </a:solidFill>
                <a:latin typeface="+mn-ea"/>
                <a:cs typeface="Times New Roman" panose="02020603050405020304" pitchFamily="18" charset="0"/>
              </a:rPr>
              <a:t>数据开发利用和产业发展促进</a:t>
            </a:r>
            <a:r>
              <a:rPr lang="zh-CN" altLang="en-US" b="1" dirty="0">
                <a:solidFill>
                  <a:schemeClr val="accent5"/>
                </a:solidFill>
                <a:latin typeface="+mn-ea"/>
                <a:cs typeface="Times New Roman" panose="02020603050405020304" pitchFamily="18" charset="0"/>
              </a:rPr>
              <a:t>数据安全</a:t>
            </a:r>
            <a:r>
              <a:rPr lang="zh-CN" altLang="en-US" dirty="0">
                <a:latin typeface="+mn-ea"/>
                <a:cs typeface="Times New Roman" panose="02020603050405020304" pitchFamily="18" charset="0"/>
              </a:rPr>
              <a:t>，以</a:t>
            </a:r>
            <a:r>
              <a:rPr lang="zh-CN" altLang="en-US" b="1" dirty="0">
                <a:solidFill>
                  <a:schemeClr val="accent5"/>
                </a:solidFill>
                <a:latin typeface="+mn-ea"/>
                <a:cs typeface="Times New Roman" panose="02020603050405020304" pitchFamily="18" charset="0"/>
              </a:rPr>
              <a:t>数据安全</a:t>
            </a:r>
            <a:r>
              <a:rPr lang="zh-CN" altLang="en-US" b="1" dirty="0">
                <a:solidFill>
                  <a:srgbClr val="FF0000"/>
                </a:solidFill>
                <a:latin typeface="+mn-ea"/>
                <a:cs typeface="Times New Roman" panose="02020603050405020304" pitchFamily="18" charset="0"/>
              </a:rPr>
              <a:t>保障数据开发利用和产业发展</a:t>
            </a:r>
            <a:r>
              <a:rPr lang="zh-CN" altLang="zh-CN" dirty="0">
                <a:latin typeface="+mn-ea"/>
                <a:cs typeface="Times New Roman" panose="02020603050405020304" pitchFamily="18" charset="0"/>
              </a:rPr>
              <a:t>。</a:t>
            </a:r>
            <a:endParaRPr lang="zh-CN" altLang="en-US" dirty="0">
              <a:latin typeface="+mn-ea"/>
            </a:endParaRPr>
          </a:p>
        </p:txBody>
      </p:sp>
      <p:grpSp>
        <p:nvGrpSpPr>
          <p:cNvPr id="5" name="89106886-32db-4908-b02d-dc99d0bd9010"/>
          <p:cNvGrpSpPr>
            <a:grpSpLocks noChangeAspect="1"/>
          </p:cNvGrpSpPr>
          <p:nvPr/>
        </p:nvGrpSpPr>
        <p:grpSpPr>
          <a:xfrm>
            <a:off x="2765546" y="1272022"/>
            <a:ext cx="6193208" cy="3651788"/>
            <a:chOff x="2937707" y="1752211"/>
            <a:chExt cx="6193208" cy="3651788"/>
          </a:xfrm>
        </p:grpSpPr>
        <p:sp>
          <p:nvSpPr>
            <p:cNvPr id="7" name="Arc 83"/>
            <p:cNvSpPr/>
            <p:nvPr/>
          </p:nvSpPr>
          <p:spPr>
            <a:xfrm flipH="1">
              <a:off x="6392791" y="1989571"/>
              <a:ext cx="1392356" cy="2976526"/>
            </a:xfrm>
            <a:prstGeom prst="arc">
              <a:avLst>
                <a:gd name="adj1" fmla="val 1151936"/>
                <a:gd name="adj2" fmla="val 5265232"/>
              </a:avLst>
            </a:prstGeom>
            <a:ln w="38100">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txBody>
            <a:bodyPr anchor="ctr"/>
            <a:lstStyle/>
            <a:p>
              <a:pPr algn="ctr"/>
              <a:endParaRPr sz="1600">
                <a:cs typeface="+mn-ea"/>
                <a:sym typeface="+mn-lt"/>
              </a:endParaRPr>
            </a:p>
          </p:txBody>
        </p:sp>
        <p:sp>
          <p:nvSpPr>
            <p:cNvPr id="8" name="Arc 44"/>
            <p:cNvSpPr/>
            <p:nvPr/>
          </p:nvSpPr>
          <p:spPr>
            <a:xfrm>
              <a:off x="4432967" y="1989571"/>
              <a:ext cx="1392356" cy="3156008"/>
            </a:xfrm>
            <a:prstGeom prst="arc">
              <a:avLst>
                <a:gd name="adj1" fmla="val 962184"/>
                <a:gd name="adj2" fmla="val 5432290"/>
              </a:avLst>
            </a:prstGeom>
            <a:ln w="38100">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txBody>
            <a:bodyPr anchor="ctr"/>
            <a:lstStyle/>
            <a:p>
              <a:pPr algn="ctr"/>
              <a:endParaRPr sz="1600">
                <a:cs typeface="+mn-ea"/>
                <a:sym typeface="+mn-lt"/>
              </a:endParaRPr>
            </a:p>
          </p:txBody>
        </p:sp>
        <p:cxnSp>
          <p:nvCxnSpPr>
            <p:cNvPr id="9" name="Straight Connector 45"/>
            <p:cNvCxnSpPr/>
            <p:nvPr/>
          </p:nvCxnSpPr>
          <p:spPr>
            <a:xfrm>
              <a:off x="7000938" y="3566498"/>
              <a:ext cx="742671" cy="2151"/>
            </a:xfrm>
            <a:prstGeom prst="line">
              <a:avLst/>
            </a:prstGeom>
            <a:ln w="38100">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0" name="Straight Connector 46"/>
            <p:cNvCxnSpPr/>
            <p:nvPr/>
          </p:nvCxnSpPr>
          <p:spPr>
            <a:xfrm>
              <a:off x="4478118" y="3566498"/>
              <a:ext cx="742671" cy="2151"/>
            </a:xfrm>
            <a:prstGeom prst="line">
              <a:avLst/>
            </a:prstGeom>
            <a:ln w="38100">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11" name="Arc 47"/>
            <p:cNvSpPr/>
            <p:nvPr/>
          </p:nvSpPr>
          <p:spPr>
            <a:xfrm flipH="1">
              <a:off x="6389102" y="1989571"/>
              <a:ext cx="1392356" cy="3156008"/>
            </a:xfrm>
            <a:prstGeom prst="arc">
              <a:avLst>
                <a:gd name="adj1" fmla="val 16200000"/>
                <a:gd name="adj2" fmla="val 20450314"/>
              </a:avLst>
            </a:prstGeom>
            <a:ln w="38100">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txBody>
            <a:bodyPr anchor="ctr"/>
            <a:lstStyle/>
            <a:p>
              <a:pPr algn="ctr"/>
              <a:endParaRPr sz="1600">
                <a:cs typeface="+mn-ea"/>
                <a:sym typeface="+mn-lt"/>
              </a:endParaRPr>
            </a:p>
          </p:txBody>
        </p:sp>
        <p:sp>
          <p:nvSpPr>
            <p:cNvPr id="12" name="Arc 48"/>
            <p:cNvSpPr/>
            <p:nvPr/>
          </p:nvSpPr>
          <p:spPr>
            <a:xfrm>
              <a:off x="4433667" y="1989571"/>
              <a:ext cx="1392356" cy="3156008"/>
            </a:xfrm>
            <a:prstGeom prst="arc">
              <a:avLst>
                <a:gd name="adj1" fmla="val 16200000"/>
                <a:gd name="adj2" fmla="val 20517103"/>
              </a:avLst>
            </a:prstGeom>
            <a:ln w="38100">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txBody>
            <a:bodyPr anchor="ctr"/>
            <a:lstStyle/>
            <a:p>
              <a:pPr algn="ctr"/>
              <a:endParaRPr sz="1600">
                <a:cs typeface="+mn-ea"/>
                <a:sym typeface="+mn-lt"/>
              </a:endParaRPr>
            </a:p>
          </p:txBody>
        </p:sp>
        <p:sp>
          <p:nvSpPr>
            <p:cNvPr id="13" name="Rectangle: Rounded Corners 49"/>
            <p:cNvSpPr/>
            <p:nvPr/>
          </p:nvSpPr>
          <p:spPr bwMode="auto">
            <a:xfrm>
              <a:off x="7079350" y="1752211"/>
              <a:ext cx="2051565" cy="505099"/>
            </a:xfrm>
            <a:prstGeom prst="roundRect">
              <a:avLst>
                <a:gd name="adj" fmla="val 50000"/>
              </a:avLst>
            </a:prstGeom>
            <a:solidFill>
              <a:schemeClr val="accent5"/>
            </a:solidFill>
            <a:ln w="19050">
              <a:noFill/>
              <a:rou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vert="horz" wrap="none" lIns="91440" tIns="45720" rIns="91440" bIns="45720" anchor="ctr" anchorCtr="1" compatLnSpc="1">
              <a:normAutofit/>
            </a:bodyPr>
            <a:lstStyle/>
            <a:p>
              <a:pPr algn="ctr"/>
              <a:endParaRPr lang="zh-CN" altLang="en-US" sz="1100" b="1" dirty="0">
                <a:solidFill>
                  <a:schemeClr val="bg1"/>
                </a:solidFill>
                <a:cs typeface="+mn-ea"/>
                <a:sym typeface="+mn-lt"/>
              </a:endParaRPr>
            </a:p>
          </p:txBody>
        </p:sp>
        <p:sp>
          <p:nvSpPr>
            <p:cNvPr id="14" name="Rectangle: Rounded Corners 50"/>
            <p:cNvSpPr/>
            <p:nvPr/>
          </p:nvSpPr>
          <p:spPr bwMode="auto">
            <a:xfrm>
              <a:off x="6323461" y="4898899"/>
              <a:ext cx="2121930" cy="505099"/>
            </a:xfrm>
            <a:prstGeom prst="roundRect">
              <a:avLst>
                <a:gd name="adj" fmla="val 50000"/>
              </a:avLst>
            </a:prstGeom>
            <a:solidFill>
              <a:schemeClr val="accent6"/>
            </a:solidFill>
            <a:ln w="19050">
              <a:noFill/>
              <a:rou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vert="horz" wrap="none" lIns="91440" tIns="45720" rIns="91440" bIns="45720" anchor="ctr" anchorCtr="1" compatLnSpc="1">
              <a:normAutofit/>
            </a:bodyPr>
            <a:lstStyle/>
            <a:p>
              <a:pPr algn="ctr"/>
              <a:endParaRPr lang="zh-CN" altLang="en-US" sz="1100" b="1" dirty="0">
                <a:solidFill>
                  <a:schemeClr val="bg1"/>
                </a:solidFill>
                <a:cs typeface="+mn-ea"/>
                <a:sym typeface="+mn-lt"/>
              </a:endParaRPr>
            </a:p>
          </p:txBody>
        </p:sp>
        <p:sp>
          <p:nvSpPr>
            <p:cNvPr id="15" name="Rectangle: Rounded Corners 51"/>
            <p:cNvSpPr/>
            <p:nvPr/>
          </p:nvSpPr>
          <p:spPr bwMode="auto">
            <a:xfrm flipH="1">
              <a:off x="2997483" y="1752211"/>
              <a:ext cx="2138292" cy="505099"/>
            </a:xfrm>
            <a:prstGeom prst="roundRect">
              <a:avLst>
                <a:gd name="adj" fmla="val 50000"/>
              </a:avLst>
            </a:prstGeom>
            <a:solidFill>
              <a:schemeClr val="accent3"/>
            </a:solidFill>
            <a:ln w="19050">
              <a:noFill/>
              <a:rou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vert="horz" wrap="none" lIns="91440" tIns="45720" rIns="91440" bIns="45720" anchor="ctr" anchorCtr="1" compatLnSpc="1">
              <a:normAutofit/>
            </a:bodyPr>
            <a:lstStyle/>
            <a:p>
              <a:pPr algn="ctr"/>
              <a:endParaRPr lang="zh-CN" altLang="en-US" sz="1100" b="1" dirty="0">
                <a:solidFill>
                  <a:schemeClr val="bg1"/>
                </a:solidFill>
                <a:cs typeface="+mn-ea"/>
                <a:sym typeface="+mn-lt"/>
              </a:endParaRPr>
            </a:p>
          </p:txBody>
        </p:sp>
        <p:sp>
          <p:nvSpPr>
            <p:cNvPr id="16" name="Rectangle: Rounded Corners 52"/>
            <p:cNvSpPr/>
            <p:nvPr/>
          </p:nvSpPr>
          <p:spPr bwMode="auto">
            <a:xfrm flipH="1">
              <a:off x="3650594" y="4898900"/>
              <a:ext cx="2174728" cy="505099"/>
            </a:xfrm>
            <a:prstGeom prst="roundRect">
              <a:avLst>
                <a:gd name="adj" fmla="val 50000"/>
              </a:avLst>
            </a:prstGeom>
            <a:solidFill>
              <a:schemeClr val="accent4"/>
            </a:solidFill>
            <a:ln w="19050">
              <a:noFill/>
              <a:rou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vert="horz" wrap="none" lIns="91440" tIns="45720" rIns="91440" bIns="45720" anchor="ctr" anchorCtr="1" compatLnSpc="1">
              <a:normAutofit/>
            </a:bodyPr>
            <a:lstStyle/>
            <a:p>
              <a:pPr algn="ctr"/>
              <a:endParaRPr lang="zh-CN" altLang="en-US" sz="1100" b="1" dirty="0">
                <a:solidFill>
                  <a:schemeClr val="bg1"/>
                </a:solidFill>
                <a:cs typeface="+mn-ea"/>
                <a:sym typeface="+mn-lt"/>
              </a:endParaRPr>
            </a:p>
          </p:txBody>
        </p:sp>
        <p:sp>
          <p:nvSpPr>
            <p:cNvPr id="17" name="Rectangle: Rounded Corners 53"/>
            <p:cNvSpPr/>
            <p:nvPr/>
          </p:nvSpPr>
          <p:spPr bwMode="auto">
            <a:xfrm>
              <a:off x="5218595" y="3315024"/>
              <a:ext cx="1780197" cy="505099"/>
            </a:xfrm>
            <a:prstGeom prst="roundRect">
              <a:avLst>
                <a:gd name="adj" fmla="val 50000"/>
              </a:avLst>
            </a:prstGeom>
            <a:solidFill>
              <a:schemeClr val="accent1"/>
            </a:solidFill>
            <a:ln w="19050">
              <a:noFill/>
              <a:rou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vert="horz" wrap="none" lIns="91440" tIns="45720" rIns="91440" bIns="45720" anchor="ctr" anchorCtr="1" compatLnSpc="1">
              <a:normAutofit/>
            </a:bodyPr>
            <a:lstStyle/>
            <a:p>
              <a:pPr algn="ctr"/>
              <a:endParaRPr lang="zh-CN" altLang="en-US" sz="1100" b="1" dirty="0">
                <a:solidFill>
                  <a:schemeClr val="bg1"/>
                </a:solidFill>
                <a:cs typeface="+mn-ea"/>
                <a:sym typeface="+mn-lt"/>
              </a:endParaRPr>
            </a:p>
          </p:txBody>
        </p:sp>
        <p:sp>
          <p:nvSpPr>
            <p:cNvPr id="18" name="Rectangle: Rounded Corners 75"/>
            <p:cNvSpPr/>
            <p:nvPr/>
          </p:nvSpPr>
          <p:spPr bwMode="auto">
            <a:xfrm>
              <a:off x="7360894" y="3314180"/>
              <a:ext cx="1770021" cy="505099"/>
            </a:xfrm>
            <a:prstGeom prst="roundRect">
              <a:avLst>
                <a:gd name="adj" fmla="val 50000"/>
              </a:avLst>
            </a:prstGeom>
            <a:solidFill>
              <a:schemeClr val="accent2"/>
            </a:solidFill>
            <a:ln w="19050">
              <a:noFill/>
              <a:rou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vert="horz" wrap="none" lIns="91440" tIns="45720" rIns="91440" bIns="45720" anchor="ctr" anchorCtr="1" compatLnSpc="1">
              <a:normAutofit/>
            </a:bodyPr>
            <a:lstStyle/>
            <a:p>
              <a:pPr algn="ctr"/>
              <a:endParaRPr lang="zh-CN" altLang="en-US" sz="1100" b="1" dirty="0">
                <a:solidFill>
                  <a:schemeClr val="bg1"/>
                </a:solidFill>
                <a:cs typeface="+mn-ea"/>
                <a:sym typeface="+mn-lt"/>
              </a:endParaRPr>
            </a:p>
          </p:txBody>
        </p:sp>
        <p:sp>
          <p:nvSpPr>
            <p:cNvPr id="19" name="Rectangle: Rounded Corners 76"/>
            <p:cNvSpPr/>
            <p:nvPr/>
          </p:nvSpPr>
          <p:spPr bwMode="auto">
            <a:xfrm>
              <a:off x="2937707" y="3310411"/>
              <a:ext cx="1917307" cy="505099"/>
            </a:xfrm>
            <a:prstGeom prst="roundRect">
              <a:avLst>
                <a:gd name="adj" fmla="val 50000"/>
              </a:avLst>
            </a:prstGeom>
            <a:solidFill>
              <a:schemeClr val="accent2"/>
            </a:solidFill>
            <a:ln w="19050">
              <a:noFill/>
              <a:rou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vert="horz" wrap="none" lIns="91440" tIns="45720" rIns="91440" bIns="45720" anchor="ctr" anchorCtr="1" compatLnSpc="1">
              <a:normAutofit/>
            </a:bodyPr>
            <a:lstStyle/>
            <a:p>
              <a:pPr algn="ctr"/>
              <a:endParaRPr lang="zh-CN" altLang="en-US" sz="1100" b="1" dirty="0">
                <a:solidFill>
                  <a:schemeClr val="bg1"/>
                </a:solidFill>
                <a:cs typeface="+mn-ea"/>
                <a:sym typeface="+mn-lt"/>
              </a:endParaRPr>
            </a:p>
          </p:txBody>
        </p:sp>
      </p:grpSp>
      <p:sp>
        <p:nvSpPr>
          <p:cNvPr id="20" name="矩形 19"/>
          <p:cNvSpPr/>
          <p:nvPr/>
        </p:nvSpPr>
        <p:spPr>
          <a:xfrm>
            <a:off x="2947355" y="1353863"/>
            <a:ext cx="1891963" cy="32855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b="1" dirty="0">
                <a:solidFill>
                  <a:schemeClr val="bg1"/>
                </a:solidFill>
                <a:cs typeface="+mn-ea"/>
                <a:sym typeface="+mn-lt"/>
              </a:rPr>
              <a:t>国家实施大数据战略</a:t>
            </a:r>
            <a:endParaRPr lang="zh-CN" altLang="en-US" sz="1400" b="1" dirty="0">
              <a:solidFill>
                <a:schemeClr val="bg1"/>
              </a:solidFill>
              <a:cs typeface="+mn-ea"/>
              <a:sym typeface="+mn-lt"/>
            </a:endParaRPr>
          </a:p>
        </p:txBody>
      </p:sp>
      <p:sp>
        <p:nvSpPr>
          <p:cNvPr id="21" name="矩形 20"/>
          <p:cNvSpPr/>
          <p:nvPr/>
        </p:nvSpPr>
        <p:spPr>
          <a:xfrm>
            <a:off x="6950340" y="1211284"/>
            <a:ext cx="2051565" cy="58708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b="1" dirty="0">
                <a:solidFill>
                  <a:schemeClr val="bg1"/>
                </a:solidFill>
                <a:cs typeface="+mn-ea"/>
                <a:sym typeface="+mn-lt"/>
              </a:rPr>
              <a:t>推进数据开发利用和数据安全标准体系建设</a:t>
            </a:r>
            <a:endParaRPr lang="zh-CN" altLang="en-US" sz="1400" b="1" dirty="0">
              <a:solidFill>
                <a:schemeClr val="bg1"/>
              </a:solidFill>
              <a:cs typeface="+mn-ea"/>
              <a:sym typeface="+mn-lt"/>
            </a:endParaRPr>
          </a:p>
        </p:txBody>
      </p:sp>
      <p:sp>
        <p:nvSpPr>
          <p:cNvPr id="22" name="矩形 21"/>
          <p:cNvSpPr/>
          <p:nvPr/>
        </p:nvSpPr>
        <p:spPr>
          <a:xfrm>
            <a:off x="6440392" y="4355473"/>
            <a:ext cx="1664312" cy="58561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b="1" dirty="0">
                <a:solidFill>
                  <a:schemeClr val="bg1"/>
                </a:solidFill>
                <a:cs typeface="+mn-ea"/>
                <a:sym typeface="+mn-lt"/>
              </a:rPr>
              <a:t>数据交易管理制度</a:t>
            </a:r>
            <a:endParaRPr lang="en-US" altLang="zh-CN" sz="1400" b="1" dirty="0">
              <a:solidFill>
                <a:schemeClr val="bg1"/>
              </a:solidFill>
              <a:cs typeface="+mn-ea"/>
              <a:sym typeface="+mn-lt"/>
            </a:endParaRPr>
          </a:p>
          <a:p>
            <a:pPr algn="ctr">
              <a:lnSpc>
                <a:spcPct val="120000"/>
              </a:lnSpc>
            </a:pPr>
            <a:r>
              <a:rPr lang="zh-CN" altLang="en-US" sz="1400" b="1" dirty="0">
                <a:solidFill>
                  <a:schemeClr val="bg1"/>
                </a:solidFill>
                <a:cs typeface="+mn-ea"/>
                <a:sym typeface="+mn-lt"/>
              </a:rPr>
              <a:t>数据安全教育</a:t>
            </a:r>
            <a:endParaRPr lang="zh-CN" altLang="en-US" sz="1400" b="1" dirty="0">
              <a:solidFill>
                <a:schemeClr val="bg1"/>
              </a:solidFill>
              <a:cs typeface="+mn-ea"/>
              <a:sym typeface="+mn-lt"/>
            </a:endParaRPr>
          </a:p>
        </p:txBody>
      </p:sp>
      <p:sp>
        <p:nvSpPr>
          <p:cNvPr id="23" name="矩形 22"/>
          <p:cNvSpPr/>
          <p:nvPr/>
        </p:nvSpPr>
        <p:spPr>
          <a:xfrm>
            <a:off x="3602292" y="4400543"/>
            <a:ext cx="1896771" cy="58561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b="1" dirty="0">
                <a:solidFill>
                  <a:schemeClr val="bg1"/>
                </a:solidFill>
                <a:cs typeface="+mn-ea"/>
                <a:sym typeface="+mn-lt"/>
              </a:rPr>
              <a:t>加强数据开发利用</a:t>
            </a:r>
            <a:endParaRPr lang="en-US" altLang="zh-CN" sz="1400" b="1" dirty="0">
              <a:solidFill>
                <a:schemeClr val="bg1"/>
              </a:solidFill>
              <a:cs typeface="+mn-ea"/>
              <a:sym typeface="+mn-lt"/>
            </a:endParaRPr>
          </a:p>
          <a:p>
            <a:pPr algn="ctr">
              <a:lnSpc>
                <a:spcPct val="120000"/>
              </a:lnSpc>
            </a:pPr>
            <a:r>
              <a:rPr lang="zh-CN" altLang="en-US" sz="1400" b="1" dirty="0">
                <a:solidFill>
                  <a:schemeClr val="bg1"/>
                </a:solidFill>
                <a:cs typeface="+mn-ea"/>
                <a:sym typeface="+mn-lt"/>
              </a:rPr>
              <a:t>鼓励产业发展</a:t>
            </a:r>
            <a:endParaRPr lang="zh-CN" altLang="en-US" sz="1400" b="1" dirty="0">
              <a:solidFill>
                <a:schemeClr val="bg1"/>
              </a:solidFill>
              <a:cs typeface="+mn-ea"/>
              <a:sym typeface="+mn-lt"/>
            </a:endParaRPr>
          </a:p>
        </p:txBody>
      </p:sp>
      <p:sp>
        <p:nvSpPr>
          <p:cNvPr id="24" name="矩形 23"/>
          <p:cNvSpPr/>
          <p:nvPr/>
        </p:nvSpPr>
        <p:spPr>
          <a:xfrm>
            <a:off x="2874722" y="2772797"/>
            <a:ext cx="1842455" cy="58561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b="1" dirty="0">
                <a:solidFill>
                  <a:schemeClr val="bg1"/>
                </a:solidFill>
                <a:cs typeface="+mn-ea"/>
                <a:sym typeface="+mn-lt"/>
              </a:rPr>
              <a:t>提升公共服务智能化水平（老年人</a:t>
            </a:r>
            <a:r>
              <a:rPr lang="en-US" altLang="zh-CN" sz="1400" b="1" dirty="0">
                <a:solidFill>
                  <a:schemeClr val="bg1"/>
                </a:solidFill>
                <a:cs typeface="+mn-ea"/>
                <a:sym typeface="+mn-lt"/>
              </a:rPr>
              <a:t>/</a:t>
            </a:r>
            <a:r>
              <a:rPr lang="zh-CN" altLang="en-US" sz="1400" b="1" dirty="0">
                <a:solidFill>
                  <a:schemeClr val="bg1"/>
                </a:solidFill>
                <a:cs typeface="+mn-ea"/>
                <a:sym typeface="+mn-lt"/>
              </a:rPr>
              <a:t>残疾人）</a:t>
            </a:r>
            <a:endParaRPr lang="zh-CN" altLang="en-US" sz="1400" b="1" dirty="0">
              <a:solidFill>
                <a:schemeClr val="bg1"/>
              </a:solidFill>
              <a:cs typeface="+mn-ea"/>
              <a:sym typeface="+mn-lt"/>
            </a:endParaRPr>
          </a:p>
        </p:txBody>
      </p:sp>
      <p:sp>
        <p:nvSpPr>
          <p:cNvPr id="25" name="矩形 24"/>
          <p:cNvSpPr/>
          <p:nvPr/>
        </p:nvSpPr>
        <p:spPr>
          <a:xfrm>
            <a:off x="5219502" y="2831684"/>
            <a:ext cx="1485180" cy="42986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000" b="1" dirty="0">
                <a:solidFill>
                  <a:schemeClr val="bg1"/>
                </a:solidFill>
                <a:cs typeface="+mn-ea"/>
                <a:sym typeface="+mn-lt"/>
              </a:rPr>
              <a:t>战略要求</a:t>
            </a:r>
            <a:endParaRPr lang="zh-CN" altLang="en-US" sz="2000" b="1" dirty="0">
              <a:solidFill>
                <a:schemeClr val="bg1"/>
              </a:solidFill>
              <a:cs typeface="+mn-ea"/>
              <a:sym typeface="+mn-lt"/>
            </a:endParaRPr>
          </a:p>
        </p:txBody>
      </p:sp>
      <p:sp>
        <p:nvSpPr>
          <p:cNvPr id="26" name="矩形 25"/>
          <p:cNvSpPr/>
          <p:nvPr/>
        </p:nvSpPr>
        <p:spPr>
          <a:xfrm>
            <a:off x="7250654" y="2808801"/>
            <a:ext cx="1708100" cy="58708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b="1" dirty="0">
                <a:solidFill>
                  <a:schemeClr val="bg1"/>
                </a:solidFill>
                <a:cs typeface="+mn-ea"/>
                <a:sym typeface="+mn-lt"/>
              </a:rPr>
              <a:t>数据安全检测评估、认证等服务</a:t>
            </a:r>
            <a:endParaRPr lang="zh-CN" altLang="en-US" sz="1400" b="1" dirty="0">
              <a:solidFill>
                <a:schemeClr val="bg1"/>
              </a:solidFill>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childTnLst>
                          </p:cTn>
                        </p:par>
                        <p:par>
                          <p:cTn id="11" fill="hold">
                            <p:stCondLst>
                              <p:cond delay="1000"/>
                            </p:stCondLst>
                            <p:childTnLst>
                              <p:par>
                                <p:cTn id="12" presetID="53" presetClass="entr" presetSubtype="16" fill="hold" grpId="0" nodeType="afterEffect">
                                  <p:stCondLst>
                                    <p:cond delay="0"/>
                                  </p:stCondLst>
                                  <p:childTnLst>
                                    <p:set>
                                      <p:cBhvr>
                                        <p:cTn id="13" dur="1" fill="hold">
                                          <p:stCondLst>
                                            <p:cond delay="0"/>
                                          </p:stCondLst>
                                        </p:cTn>
                                        <p:tgtEl>
                                          <p:spTgt spid="20"/>
                                        </p:tgtEl>
                                        <p:attrNameLst>
                                          <p:attrName>style.visibility</p:attrName>
                                        </p:attrNameLst>
                                      </p:cBhvr>
                                      <p:to>
                                        <p:strVal val="visible"/>
                                      </p:to>
                                    </p:set>
                                    <p:anim calcmode="lin" valueType="num">
                                      <p:cBhvr>
                                        <p:cTn id="14" dur="500" fill="hold"/>
                                        <p:tgtEl>
                                          <p:spTgt spid="20"/>
                                        </p:tgtEl>
                                        <p:attrNameLst>
                                          <p:attrName>ppt_w</p:attrName>
                                        </p:attrNameLst>
                                      </p:cBhvr>
                                      <p:tavLst>
                                        <p:tav tm="0">
                                          <p:val>
                                            <p:fltVal val="0"/>
                                          </p:val>
                                        </p:tav>
                                        <p:tav tm="100000">
                                          <p:val>
                                            <p:strVal val="#ppt_w"/>
                                          </p:val>
                                        </p:tav>
                                      </p:tavLst>
                                    </p:anim>
                                    <p:anim calcmode="lin" valueType="num">
                                      <p:cBhvr>
                                        <p:cTn id="15" dur="500" fill="hold"/>
                                        <p:tgtEl>
                                          <p:spTgt spid="20"/>
                                        </p:tgtEl>
                                        <p:attrNameLst>
                                          <p:attrName>ppt_h</p:attrName>
                                        </p:attrNameLst>
                                      </p:cBhvr>
                                      <p:tavLst>
                                        <p:tav tm="0">
                                          <p:val>
                                            <p:fltVal val="0"/>
                                          </p:val>
                                        </p:tav>
                                        <p:tav tm="100000">
                                          <p:val>
                                            <p:strVal val="#ppt_h"/>
                                          </p:val>
                                        </p:tav>
                                      </p:tavLst>
                                    </p:anim>
                                    <p:animEffect transition="in" filter="fade">
                                      <p:cBhvr>
                                        <p:cTn id="16" dur="500"/>
                                        <p:tgtEl>
                                          <p:spTgt spid="20"/>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p:cTn id="19" dur="500" fill="hold"/>
                                        <p:tgtEl>
                                          <p:spTgt spid="21"/>
                                        </p:tgtEl>
                                        <p:attrNameLst>
                                          <p:attrName>ppt_w</p:attrName>
                                        </p:attrNameLst>
                                      </p:cBhvr>
                                      <p:tavLst>
                                        <p:tav tm="0">
                                          <p:val>
                                            <p:fltVal val="0"/>
                                          </p:val>
                                        </p:tav>
                                        <p:tav tm="100000">
                                          <p:val>
                                            <p:strVal val="#ppt_w"/>
                                          </p:val>
                                        </p:tav>
                                      </p:tavLst>
                                    </p:anim>
                                    <p:anim calcmode="lin" valueType="num">
                                      <p:cBhvr>
                                        <p:cTn id="20" dur="500" fill="hold"/>
                                        <p:tgtEl>
                                          <p:spTgt spid="21"/>
                                        </p:tgtEl>
                                        <p:attrNameLst>
                                          <p:attrName>ppt_h</p:attrName>
                                        </p:attrNameLst>
                                      </p:cBhvr>
                                      <p:tavLst>
                                        <p:tav tm="0">
                                          <p:val>
                                            <p:fltVal val="0"/>
                                          </p:val>
                                        </p:tav>
                                        <p:tav tm="100000">
                                          <p:val>
                                            <p:strVal val="#ppt_h"/>
                                          </p:val>
                                        </p:tav>
                                      </p:tavLst>
                                    </p:anim>
                                    <p:animEffect transition="in" filter="fade">
                                      <p:cBhvr>
                                        <p:cTn id="21" dur="500"/>
                                        <p:tgtEl>
                                          <p:spTgt spid="21"/>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22"/>
                                        </p:tgtEl>
                                        <p:attrNameLst>
                                          <p:attrName>style.visibility</p:attrName>
                                        </p:attrNameLst>
                                      </p:cBhvr>
                                      <p:to>
                                        <p:strVal val="visible"/>
                                      </p:to>
                                    </p:set>
                                    <p:anim calcmode="lin" valueType="num">
                                      <p:cBhvr>
                                        <p:cTn id="24" dur="500" fill="hold"/>
                                        <p:tgtEl>
                                          <p:spTgt spid="22"/>
                                        </p:tgtEl>
                                        <p:attrNameLst>
                                          <p:attrName>ppt_w</p:attrName>
                                        </p:attrNameLst>
                                      </p:cBhvr>
                                      <p:tavLst>
                                        <p:tav tm="0">
                                          <p:val>
                                            <p:fltVal val="0"/>
                                          </p:val>
                                        </p:tav>
                                        <p:tav tm="100000">
                                          <p:val>
                                            <p:strVal val="#ppt_w"/>
                                          </p:val>
                                        </p:tav>
                                      </p:tavLst>
                                    </p:anim>
                                    <p:anim calcmode="lin" valueType="num">
                                      <p:cBhvr>
                                        <p:cTn id="25" dur="500" fill="hold"/>
                                        <p:tgtEl>
                                          <p:spTgt spid="22"/>
                                        </p:tgtEl>
                                        <p:attrNameLst>
                                          <p:attrName>ppt_h</p:attrName>
                                        </p:attrNameLst>
                                      </p:cBhvr>
                                      <p:tavLst>
                                        <p:tav tm="0">
                                          <p:val>
                                            <p:fltVal val="0"/>
                                          </p:val>
                                        </p:tav>
                                        <p:tav tm="100000">
                                          <p:val>
                                            <p:strVal val="#ppt_h"/>
                                          </p:val>
                                        </p:tav>
                                      </p:tavLst>
                                    </p:anim>
                                    <p:animEffect transition="in" filter="fade">
                                      <p:cBhvr>
                                        <p:cTn id="26" dur="500"/>
                                        <p:tgtEl>
                                          <p:spTgt spid="22"/>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23"/>
                                        </p:tgtEl>
                                        <p:attrNameLst>
                                          <p:attrName>style.visibility</p:attrName>
                                        </p:attrNameLst>
                                      </p:cBhvr>
                                      <p:to>
                                        <p:strVal val="visible"/>
                                      </p:to>
                                    </p:set>
                                    <p:anim calcmode="lin" valueType="num">
                                      <p:cBhvr>
                                        <p:cTn id="29" dur="500" fill="hold"/>
                                        <p:tgtEl>
                                          <p:spTgt spid="23"/>
                                        </p:tgtEl>
                                        <p:attrNameLst>
                                          <p:attrName>ppt_w</p:attrName>
                                        </p:attrNameLst>
                                      </p:cBhvr>
                                      <p:tavLst>
                                        <p:tav tm="0">
                                          <p:val>
                                            <p:fltVal val="0"/>
                                          </p:val>
                                        </p:tav>
                                        <p:tav tm="100000">
                                          <p:val>
                                            <p:strVal val="#ppt_w"/>
                                          </p:val>
                                        </p:tav>
                                      </p:tavLst>
                                    </p:anim>
                                    <p:anim calcmode="lin" valueType="num">
                                      <p:cBhvr>
                                        <p:cTn id="30" dur="500" fill="hold"/>
                                        <p:tgtEl>
                                          <p:spTgt spid="23"/>
                                        </p:tgtEl>
                                        <p:attrNameLst>
                                          <p:attrName>ppt_h</p:attrName>
                                        </p:attrNameLst>
                                      </p:cBhvr>
                                      <p:tavLst>
                                        <p:tav tm="0">
                                          <p:val>
                                            <p:fltVal val="0"/>
                                          </p:val>
                                        </p:tav>
                                        <p:tav tm="100000">
                                          <p:val>
                                            <p:strVal val="#ppt_h"/>
                                          </p:val>
                                        </p:tav>
                                      </p:tavLst>
                                    </p:anim>
                                    <p:animEffect transition="in" filter="fade">
                                      <p:cBhvr>
                                        <p:cTn id="31" dur="500"/>
                                        <p:tgtEl>
                                          <p:spTgt spid="23"/>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24"/>
                                        </p:tgtEl>
                                        <p:attrNameLst>
                                          <p:attrName>style.visibility</p:attrName>
                                        </p:attrNameLst>
                                      </p:cBhvr>
                                      <p:to>
                                        <p:strVal val="visible"/>
                                      </p:to>
                                    </p:set>
                                    <p:anim calcmode="lin" valueType="num">
                                      <p:cBhvr>
                                        <p:cTn id="34" dur="500" fill="hold"/>
                                        <p:tgtEl>
                                          <p:spTgt spid="24"/>
                                        </p:tgtEl>
                                        <p:attrNameLst>
                                          <p:attrName>ppt_w</p:attrName>
                                        </p:attrNameLst>
                                      </p:cBhvr>
                                      <p:tavLst>
                                        <p:tav tm="0">
                                          <p:val>
                                            <p:fltVal val="0"/>
                                          </p:val>
                                        </p:tav>
                                        <p:tav tm="100000">
                                          <p:val>
                                            <p:strVal val="#ppt_w"/>
                                          </p:val>
                                        </p:tav>
                                      </p:tavLst>
                                    </p:anim>
                                    <p:anim calcmode="lin" valueType="num">
                                      <p:cBhvr>
                                        <p:cTn id="35" dur="500" fill="hold"/>
                                        <p:tgtEl>
                                          <p:spTgt spid="24"/>
                                        </p:tgtEl>
                                        <p:attrNameLst>
                                          <p:attrName>ppt_h</p:attrName>
                                        </p:attrNameLst>
                                      </p:cBhvr>
                                      <p:tavLst>
                                        <p:tav tm="0">
                                          <p:val>
                                            <p:fltVal val="0"/>
                                          </p:val>
                                        </p:tav>
                                        <p:tav tm="100000">
                                          <p:val>
                                            <p:strVal val="#ppt_h"/>
                                          </p:val>
                                        </p:tav>
                                      </p:tavLst>
                                    </p:anim>
                                    <p:animEffect transition="in" filter="fade">
                                      <p:cBhvr>
                                        <p:cTn id="36" dur="500"/>
                                        <p:tgtEl>
                                          <p:spTgt spid="24"/>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25"/>
                                        </p:tgtEl>
                                        <p:attrNameLst>
                                          <p:attrName>style.visibility</p:attrName>
                                        </p:attrNameLst>
                                      </p:cBhvr>
                                      <p:to>
                                        <p:strVal val="visible"/>
                                      </p:to>
                                    </p:set>
                                    <p:anim calcmode="lin" valueType="num">
                                      <p:cBhvr>
                                        <p:cTn id="39" dur="500" fill="hold"/>
                                        <p:tgtEl>
                                          <p:spTgt spid="25"/>
                                        </p:tgtEl>
                                        <p:attrNameLst>
                                          <p:attrName>ppt_w</p:attrName>
                                        </p:attrNameLst>
                                      </p:cBhvr>
                                      <p:tavLst>
                                        <p:tav tm="0">
                                          <p:val>
                                            <p:fltVal val="0"/>
                                          </p:val>
                                        </p:tav>
                                        <p:tav tm="100000">
                                          <p:val>
                                            <p:strVal val="#ppt_w"/>
                                          </p:val>
                                        </p:tav>
                                      </p:tavLst>
                                    </p:anim>
                                    <p:anim calcmode="lin" valueType="num">
                                      <p:cBhvr>
                                        <p:cTn id="40" dur="500" fill="hold"/>
                                        <p:tgtEl>
                                          <p:spTgt spid="25"/>
                                        </p:tgtEl>
                                        <p:attrNameLst>
                                          <p:attrName>ppt_h</p:attrName>
                                        </p:attrNameLst>
                                      </p:cBhvr>
                                      <p:tavLst>
                                        <p:tav tm="0">
                                          <p:val>
                                            <p:fltVal val="0"/>
                                          </p:val>
                                        </p:tav>
                                        <p:tav tm="100000">
                                          <p:val>
                                            <p:strVal val="#ppt_h"/>
                                          </p:val>
                                        </p:tav>
                                      </p:tavLst>
                                    </p:anim>
                                    <p:animEffect transition="in" filter="fade">
                                      <p:cBhvr>
                                        <p:cTn id="41" dur="500"/>
                                        <p:tgtEl>
                                          <p:spTgt spid="25"/>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26"/>
                                        </p:tgtEl>
                                        <p:attrNameLst>
                                          <p:attrName>style.visibility</p:attrName>
                                        </p:attrNameLst>
                                      </p:cBhvr>
                                      <p:to>
                                        <p:strVal val="visible"/>
                                      </p:to>
                                    </p:set>
                                    <p:anim calcmode="lin" valueType="num">
                                      <p:cBhvr>
                                        <p:cTn id="44" dur="500" fill="hold"/>
                                        <p:tgtEl>
                                          <p:spTgt spid="26"/>
                                        </p:tgtEl>
                                        <p:attrNameLst>
                                          <p:attrName>ppt_w</p:attrName>
                                        </p:attrNameLst>
                                      </p:cBhvr>
                                      <p:tavLst>
                                        <p:tav tm="0">
                                          <p:val>
                                            <p:fltVal val="0"/>
                                          </p:val>
                                        </p:tav>
                                        <p:tav tm="100000">
                                          <p:val>
                                            <p:strVal val="#ppt_w"/>
                                          </p:val>
                                        </p:tav>
                                      </p:tavLst>
                                    </p:anim>
                                    <p:anim calcmode="lin" valueType="num">
                                      <p:cBhvr>
                                        <p:cTn id="45" dur="500" fill="hold"/>
                                        <p:tgtEl>
                                          <p:spTgt spid="26"/>
                                        </p:tgtEl>
                                        <p:attrNameLst>
                                          <p:attrName>ppt_h</p:attrName>
                                        </p:attrNameLst>
                                      </p:cBhvr>
                                      <p:tavLst>
                                        <p:tav tm="0">
                                          <p:val>
                                            <p:fltVal val="0"/>
                                          </p:val>
                                        </p:tav>
                                        <p:tav tm="100000">
                                          <p:val>
                                            <p:strVal val="#ppt_h"/>
                                          </p:val>
                                        </p:tav>
                                      </p:tavLst>
                                    </p:anim>
                                    <p:animEffect transition="in" filter="fade">
                                      <p:cBhvr>
                                        <p:cTn id="46"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p:bldP spid="23" grpId="0"/>
      <p:bldP spid="24" grpId="0"/>
      <p:bldP spid="25" grpId="0"/>
      <p:bldP spid="26" grpId="0"/>
    </p:bldLst>
  </p:timing>
</p:sld>
</file>

<file path=ppt/tags/tag1.xml><?xml version="1.0" encoding="utf-8"?>
<p:tagLst xmlns:p="http://schemas.openxmlformats.org/presentationml/2006/main">
  <p:tag name="KSO_WPP_MARK_KEY" val="af14769a-3d87-4e6d-bb4d-fd0647ddf18f"/>
  <p:tag name="COMMONDATA" val="eyJoZGlkIjoiY2MyMzYyMjE4OGEyYmU0NGU4OWM3NGNlZDgzMmNmZWUifQ=="/>
</p:tagLst>
</file>

<file path=ppt/theme/theme1.xml><?xml version="1.0" encoding="utf-8"?>
<a:theme xmlns:a="http://schemas.openxmlformats.org/drawingml/2006/main" name="绿盟-白色-线-2017">
  <a:themeElements>
    <a:clrScheme name="白色模板色系">
      <a:dk1>
        <a:srgbClr val="000000"/>
      </a:dk1>
      <a:lt1>
        <a:srgbClr val="FFFFFF"/>
      </a:lt1>
      <a:dk2>
        <a:srgbClr val="A6A6A6"/>
      </a:dk2>
      <a:lt2>
        <a:srgbClr val="606060"/>
      </a:lt2>
      <a:accent1>
        <a:srgbClr val="68B92E"/>
      </a:accent1>
      <a:accent2>
        <a:srgbClr val="E77817"/>
      </a:accent2>
      <a:accent3>
        <a:srgbClr val="FFC000"/>
      </a:accent3>
      <a:accent4>
        <a:srgbClr val="3BB3C2"/>
      </a:accent4>
      <a:accent5>
        <a:srgbClr val="667AB3"/>
      </a:accent5>
      <a:accent6>
        <a:srgbClr val="004738"/>
      </a:accent6>
      <a:hlink>
        <a:srgbClr val="0563C1"/>
      </a:hlink>
      <a:folHlink>
        <a:srgbClr val="954F72"/>
      </a:folHlink>
    </a:clrScheme>
    <a:fontScheme name="自定义 1">
      <a:majorFont>
        <a:latin typeface="Arial Black"/>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Default Theme</Template>
  <TotalTime>0</TotalTime>
  <Words>5692</Words>
  <Application>WPS 演示</Application>
  <PresentationFormat>宽屏</PresentationFormat>
  <Paragraphs>350</Paragraphs>
  <Slides>29</Slides>
  <Notes>14</Notes>
  <HiddenSlides>0</HiddenSlides>
  <MMClips>0</MMClips>
  <ScaleCrop>false</ScaleCrop>
  <HeadingPairs>
    <vt:vector size="6" baseType="variant">
      <vt:variant>
        <vt:lpstr>已用的字体</vt:lpstr>
      </vt:variant>
      <vt:variant>
        <vt:i4>19</vt:i4>
      </vt:variant>
      <vt:variant>
        <vt:lpstr>主题</vt:lpstr>
      </vt:variant>
      <vt:variant>
        <vt:i4>1</vt:i4>
      </vt:variant>
      <vt:variant>
        <vt:lpstr>幻灯片标题</vt:lpstr>
      </vt:variant>
      <vt:variant>
        <vt:i4>29</vt:i4>
      </vt:variant>
    </vt:vector>
  </HeadingPairs>
  <TitlesOfParts>
    <vt:vector size="49" baseType="lpstr">
      <vt:lpstr>Arial</vt:lpstr>
      <vt:lpstr>宋体</vt:lpstr>
      <vt:lpstr>Wingdings</vt:lpstr>
      <vt:lpstr>微软雅黑</vt:lpstr>
      <vt:lpstr>Calibri</vt:lpstr>
      <vt:lpstr>Lato Regular</vt:lpstr>
      <vt:lpstr>Segoe Print</vt:lpstr>
      <vt:lpstr>Times New Roman</vt:lpstr>
      <vt:lpstr>仿宋</vt:lpstr>
      <vt:lpstr>-apple-system</vt:lpstr>
      <vt:lpstr>PingFang SC</vt:lpstr>
      <vt:lpstr>Arial Black</vt:lpstr>
      <vt:lpstr>等线</vt:lpstr>
      <vt:lpstr>Arial Unicode MS</vt:lpstr>
      <vt:lpstr>黑体-简</vt:lpstr>
      <vt:lpstr>黑体</vt:lpstr>
      <vt:lpstr>Calibri</vt:lpstr>
      <vt:lpstr>Helvetica Light</vt:lpstr>
      <vt:lpstr>Calibri Light</vt:lpstr>
      <vt:lpstr>绿盟-白色-线-2017</vt:lpstr>
      <vt:lpstr>《数据安全法》解读</vt:lpstr>
      <vt:lpstr>数据安全法发布历程</vt:lpstr>
      <vt:lpstr>数据安全法纲要</vt:lpstr>
      <vt:lpstr>第一章 总则</vt:lpstr>
      <vt:lpstr>总则与适用范围</vt:lpstr>
      <vt:lpstr>责任分工与权责</vt:lpstr>
      <vt:lpstr>数据安全开展</vt:lpstr>
      <vt:lpstr>第二章 数据安全与发展</vt:lpstr>
      <vt:lpstr>总体原则与战略要求</vt:lpstr>
      <vt:lpstr>部分解读-数据交易管理</vt:lpstr>
      <vt:lpstr>第三章 数据安全制度</vt:lpstr>
      <vt:lpstr>数据安全制度</vt:lpstr>
      <vt:lpstr>部分解读-数据分类分级与重点保护</vt:lpstr>
      <vt:lpstr>部分解读-数据安全运营</vt:lpstr>
      <vt:lpstr>部分解读-数据安全审查与管制</vt:lpstr>
      <vt:lpstr>第四章 数据安全保护义务</vt:lpstr>
      <vt:lpstr>数据安全保障措施</vt:lpstr>
      <vt:lpstr>部分解读-数据安全保障措施</vt:lpstr>
      <vt:lpstr>风险评估、数据出境、数据交易、取证调取</vt:lpstr>
      <vt:lpstr>部分解读-数据安全风险评估</vt:lpstr>
      <vt:lpstr>第五章 政务数据安全与开放</vt:lpstr>
      <vt:lpstr>政务数据安全与开放</vt:lpstr>
      <vt:lpstr>部分解读-推进政务数据开放利用</vt:lpstr>
      <vt:lpstr>部分解读-对国家机关要求</vt:lpstr>
      <vt:lpstr>第六章 法律责任</vt:lpstr>
      <vt:lpstr>法律责任</vt:lpstr>
      <vt:lpstr>第七章 附则</vt:lpstr>
      <vt:lpstr>其他数据</vt:lpstr>
      <vt:lpstr>谢谢！</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数据安全法（草案）解读</dc:title>
  <dc:creator/>
  <cp:lastModifiedBy>Lenovo</cp:lastModifiedBy>
  <cp:revision>81</cp:revision>
  <dcterms:created xsi:type="dcterms:W3CDTF">2018-10-23T02:26:00Z</dcterms:created>
  <dcterms:modified xsi:type="dcterms:W3CDTF">2023-01-06T02:20:53Z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34D485B26B954902A0D4309DDEF8E545</vt:lpwstr>
  </property>
  <property fmtid="{D5CDD505-2E9C-101B-9397-08002B2CF9AE}" pid="3" name="KSOProductBuildVer">
    <vt:lpwstr>2052-11.1.0.12980</vt:lpwstr>
  </property>
</Properties>
</file>